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y="5143500" cx="9144000"/>
  <p:notesSz cx="6858000" cy="9144000"/>
  <p:embeddedFontLst>
    <p:embeddedFont>
      <p:font typeface="Roboto"/>
      <p:regular r:id="rId48"/>
      <p:bold r:id="rId49"/>
      <p:italic r:id="rId50"/>
      <p:boldItalic r:id="rId51"/>
    </p:embeddedFont>
    <p:embeddedFont>
      <p:font typeface="PT Sans Narrow"/>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FD92F0-B6A3-4CDA-A75C-BA55B959B667}">
  <a:tblStyle styleId="{CFFD92F0-B6A3-4CDA-A75C-BA55B959B66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regular.fntdata"/><Relationship Id="rId47" Type="http://schemas.openxmlformats.org/officeDocument/2006/relationships/slide" Target="slides/slide39.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PTSansNarrow-bold.fntdata"/><Relationship Id="rId52" Type="http://schemas.openxmlformats.org/officeDocument/2006/relationships/font" Target="fonts/PTSansNarrow-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27cb0818e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527cb0818e_0_465: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527dd2fd07_0_7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3527dd2fd07_0_7191: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6b8790637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356b8790637_1_92: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56b8790637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56b8790637_1_226: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56b8790637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56b8790637_1_180: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6b8790637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56b8790637_1_173: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56e2a765c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356e2a765c1_1_10: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527dd2fd0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3527dd2fd07_0_71: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527dd2fd07_0_7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3527dd2fd07_0_7236: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56b8790637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356b8790637_1_194: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6b8790637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56b8790637_1_202: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27cb0818e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527cb0818e_2_81:notes"/>
          <p:cNvSpPr/>
          <p:nvPr>
            <p:ph idx="2" type="sldImg"/>
          </p:nvPr>
        </p:nvSpPr>
        <p:spPr>
          <a:xfrm>
            <a:off x="1142653" y="685800"/>
            <a:ext cx="457336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56b8790637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56b8790637_1_235: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527dd2fd0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3527dd2fd07_0_87: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527dd2fd07_0_7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527dd2fd07_0_7260: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527dd2fd07_0_7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3527dd2fd07_0_7134: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527dd2fd07_0_7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3527dd2fd07_0_7143: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56e2a765c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356e2a765c1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527dd2fd07_0_7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527dd2fd07_0_7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56d1ae1ad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56d1ae1ad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56d1ae1ad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56d1ae1ad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56d1ae1ad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56d1ae1ad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56cfd9c4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56cfd9c4d3_0_19: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56d1ae1ad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56d1ae1ad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56d1ae1ad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56d1ae1ad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56d1ae1ad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56d1ae1ad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56d1ae1ad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56d1ae1ad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56d1ae1ad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56d1ae1ad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56d1ae1ad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56d1ae1ad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56d1ae1ad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56d1ae1ad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56d1ae1ad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56d1ae1ad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56d1ae1ad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56d1ae1ad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56d1ae1a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56d1ae1a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527dd2fd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527dd2fd07_0_0: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527cb0818e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elect those respondents w</a:t>
            </a:r>
            <a:r>
              <a:rPr lang="en"/>
              <a:t>ho have shopped in HEYTEA Boston store – 78 users </a:t>
            </a:r>
            <a:endParaRPr/>
          </a:p>
        </p:txBody>
      </p:sp>
      <p:sp>
        <p:nvSpPr>
          <p:cNvPr id="287" name="Google Shape;287;g3527cb0818e_0_353: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527dd2fd0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527dd2fd07_0_48: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6e2a765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56e2a765c1_1_0: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527dd2fd0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3527dd2fd07_0_76: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527dd2fd07_0_7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3527dd2fd07_0_7166:notes"/>
          <p:cNvSpPr/>
          <p:nvPr>
            <p:ph idx="2" type="sldImg"/>
          </p:nvPr>
        </p:nvSpPr>
        <p:spPr>
          <a:xfrm>
            <a:off x="1142653"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514479" y="1597819"/>
            <a:ext cx="5830800" cy="11025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028957" y="2914650"/>
            <a:ext cx="4801800" cy="1314600"/>
          </a:xfrm>
          <a:prstGeom prst="rect">
            <a:avLst/>
          </a:prstGeom>
          <a:noFill/>
          <a:ln>
            <a:noFill/>
          </a:ln>
        </p:spPr>
        <p:txBody>
          <a:bodyPr anchorCtr="0" anchor="t" bIns="34275" lIns="68575" spcFirstLastPara="1" rIns="68575" wrap="square" tIns="34275">
            <a:normAutofit/>
          </a:bodyPr>
          <a:lstStyle>
            <a:lvl1pPr lvl="0" algn="ctr">
              <a:spcBef>
                <a:spcPts val="50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59" name="Google Shape;59;p14"/>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342986" y="205978"/>
            <a:ext cx="61737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342986" y="1200150"/>
            <a:ext cx="6173700" cy="33945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5" name="Google Shape;65;p15"/>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541870" y="3305175"/>
            <a:ext cx="5830800" cy="10215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dk1"/>
              </a:buClr>
              <a:buSzPts val="3000"/>
              <a:buFont typeface="Calibri"/>
              <a:buNone/>
              <a:defRPr b="1"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541870" y="2180035"/>
            <a:ext cx="5830800" cy="11250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300"/>
              </a:spcBef>
              <a:spcAft>
                <a:spcPts val="0"/>
              </a:spcAft>
              <a:buClr>
                <a:srgbClr val="888888"/>
              </a:buClr>
              <a:buSzPts val="1400"/>
              <a:buNone/>
              <a:defRPr sz="1400">
                <a:solidFill>
                  <a:srgbClr val="888888"/>
                </a:solidFill>
              </a:defRPr>
            </a:lvl2pPr>
            <a:lvl3pPr indent="-228600" lvl="2" marL="1371600" algn="l">
              <a:spcBef>
                <a:spcPts val="200"/>
              </a:spcBef>
              <a:spcAft>
                <a:spcPts val="0"/>
              </a:spcAft>
              <a:buClr>
                <a:srgbClr val="888888"/>
              </a:buClr>
              <a:buSzPts val="1200"/>
              <a:buNone/>
              <a:defRPr sz="1200">
                <a:solidFill>
                  <a:srgbClr val="888888"/>
                </a:solidFill>
              </a:defRPr>
            </a:lvl3pPr>
            <a:lvl4pPr indent="-228600" lvl="3" marL="1828800" algn="l">
              <a:spcBef>
                <a:spcPts val="200"/>
              </a:spcBef>
              <a:spcAft>
                <a:spcPts val="0"/>
              </a:spcAft>
              <a:buClr>
                <a:srgbClr val="888888"/>
              </a:buClr>
              <a:buSzPts val="1100"/>
              <a:buNone/>
              <a:defRPr sz="1100">
                <a:solidFill>
                  <a:srgbClr val="888888"/>
                </a:solidFill>
              </a:defRPr>
            </a:lvl4pPr>
            <a:lvl5pPr indent="-228600" lvl="4" marL="2286000" algn="l">
              <a:spcBef>
                <a:spcPts val="200"/>
              </a:spcBef>
              <a:spcAft>
                <a:spcPts val="0"/>
              </a:spcAft>
              <a:buClr>
                <a:srgbClr val="888888"/>
              </a:buClr>
              <a:buSzPts val="1100"/>
              <a:buNone/>
              <a:defRPr sz="1100">
                <a:solidFill>
                  <a:srgbClr val="888888"/>
                </a:solidFill>
              </a:defRPr>
            </a:lvl5pPr>
            <a:lvl6pPr indent="-228600" lvl="5" marL="2743200" algn="l">
              <a:spcBef>
                <a:spcPts val="200"/>
              </a:spcBef>
              <a:spcAft>
                <a:spcPts val="0"/>
              </a:spcAft>
              <a:buClr>
                <a:srgbClr val="888888"/>
              </a:buClr>
              <a:buSzPts val="1100"/>
              <a:buNone/>
              <a:defRPr sz="1100">
                <a:solidFill>
                  <a:srgbClr val="888888"/>
                </a:solidFill>
              </a:defRPr>
            </a:lvl6pPr>
            <a:lvl7pPr indent="-228600" lvl="6" marL="3200400" algn="l">
              <a:spcBef>
                <a:spcPts val="200"/>
              </a:spcBef>
              <a:spcAft>
                <a:spcPts val="0"/>
              </a:spcAft>
              <a:buClr>
                <a:srgbClr val="888888"/>
              </a:buClr>
              <a:buSzPts val="1100"/>
              <a:buNone/>
              <a:defRPr sz="1100">
                <a:solidFill>
                  <a:srgbClr val="888888"/>
                </a:solidFill>
              </a:defRPr>
            </a:lvl7pPr>
            <a:lvl8pPr indent="-228600" lvl="7" marL="3657600" algn="l">
              <a:spcBef>
                <a:spcPts val="200"/>
              </a:spcBef>
              <a:spcAft>
                <a:spcPts val="0"/>
              </a:spcAft>
              <a:buClr>
                <a:srgbClr val="888888"/>
              </a:buClr>
              <a:buSzPts val="1100"/>
              <a:buNone/>
              <a:defRPr sz="1100">
                <a:solidFill>
                  <a:srgbClr val="888888"/>
                </a:solidFill>
              </a:defRPr>
            </a:lvl8pPr>
            <a:lvl9pPr indent="-228600" lvl="8" marL="4114800" algn="l">
              <a:spcBef>
                <a:spcPts val="200"/>
              </a:spcBef>
              <a:spcAft>
                <a:spcPts val="0"/>
              </a:spcAft>
              <a:buClr>
                <a:srgbClr val="888888"/>
              </a:buClr>
              <a:buSzPts val="1100"/>
              <a:buNone/>
              <a:defRPr sz="1100">
                <a:solidFill>
                  <a:srgbClr val="888888"/>
                </a:solidFill>
              </a:defRPr>
            </a:lvl9pPr>
          </a:lstStyle>
          <a:p/>
        </p:txBody>
      </p:sp>
      <p:sp>
        <p:nvSpPr>
          <p:cNvPr id="71" name="Google Shape;71;p16"/>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342986" y="205978"/>
            <a:ext cx="61737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342986" y="1200150"/>
            <a:ext cx="3029700" cy="3394500"/>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77" name="Google Shape;77;p17"/>
          <p:cNvSpPr txBox="1"/>
          <p:nvPr>
            <p:ph idx="2" type="body"/>
          </p:nvPr>
        </p:nvSpPr>
        <p:spPr>
          <a:xfrm>
            <a:off x="3487022" y="1200150"/>
            <a:ext cx="3029700" cy="3394500"/>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78" name="Google Shape;78;p17"/>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342986" y="205978"/>
            <a:ext cx="61737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33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342986" y="1151335"/>
            <a:ext cx="30309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84" name="Google Shape;84;p18"/>
          <p:cNvSpPr txBox="1"/>
          <p:nvPr>
            <p:ph idx="2" type="body"/>
          </p:nvPr>
        </p:nvSpPr>
        <p:spPr>
          <a:xfrm>
            <a:off x="342986" y="1631156"/>
            <a:ext cx="3030900" cy="29634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85" name="Google Shape;85;p18"/>
          <p:cNvSpPr txBox="1"/>
          <p:nvPr>
            <p:ph idx="3" type="body"/>
          </p:nvPr>
        </p:nvSpPr>
        <p:spPr>
          <a:xfrm>
            <a:off x="3484640" y="1151335"/>
            <a:ext cx="30321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86" name="Google Shape;86;p18"/>
          <p:cNvSpPr txBox="1"/>
          <p:nvPr>
            <p:ph idx="4" type="body"/>
          </p:nvPr>
        </p:nvSpPr>
        <p:spPr>
          <a:xfrm>
            <a:off x="3484640" y="1631156"/>
            <a:ext cx="3032100" cy="29634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87" name="Google Shape;87;p18"/>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342986" y="205978"/>
            <a:ext cx="61737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342986" y="204788"/>
            <a:ext cx="2256900" cy="8715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2681958" y="204788"/>
            <a:ext cx="3834900" cy="4389900"/>
          </a:xfrm>
          <a:prstGeom prst="rect">
            <a:avLst/>
          </a:prstGeom>
          <a:noFill/>
          <a:ln>
            <a:noFill/>
          </a:ln>
        </p:spPr>
        <p:txBody>
          <a:bodyPr anchorCtr="0" anchor="t" bIns="34275" lIns="68575" spcFirstLastPara="1" rIns="68575" wrap="square" tIns="34275">
            <a:normAutofit/>
          </a:bodyPr>
          <a:lstStyle>
            <a:lvl1pPr indent="-381000" lvl="0" marL="457200" algn="l">
              <a:spcBef>
                <a:spcPts val="500"/>
              </a:spcBef>
              <a:spcAft>
                <a:spcPts val="0"/>
              </a:spcAft>
              <a:buClr>
                <a:schemeClr val="dk1"/>
              </a:buClr>
              <a:buSzPts val="2400"/>
              <a:buChar char="•"/>
              <a:defRPr sz="2400"/>
            </a:lvl1pPr>
            <a:lvl2pPr indent="-361950" lvl="1" marL="914400" algn="l">
              <a:spcBef>
                <a:spcPts val="400"/>
              </a:spcBef>
              <a:spcAft>
                <a:spcPts val="0"/>
              </a:spcAft>
              <a:buClr>
                <a:schemeClr val="dk1"/>
              </a:buClr>
              <a:buSzPts val="2100"/>
              <a:buChar char="–"/>
              <a:defRPr sz="2100"/>
            </a:lvl2pPr>
            <a:lvl3pPr indent="-342900" lvl="2" marL="1371600" algn="l">
              <a:spcBef>
                <a:spcPts val="40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102" name="Google Shape;102;p21"/>
          <p:cNvSpPr txBox="1"/>
          <p:nvPr>
            <p:ph idx="2" type="body"/>
          </p:nvPr>
        </p:nvSpPr>
        <p:spPr>
          <a:xfrm>
            <a:off x="342986" y="1076325"/>
            <a:ext cx="2256900" cy="35184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03" name="Google Shape;103;p21"/>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344552" y="3600450"/>
            <a:ext cx="4115700" cy="4251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1344552" y="459581"/>
            <a:ext cx="4115700" cy="3086100"/>
          </a:xfrm>
          <a:prstGeom prst="rect">
            <a:avLst/>
          </a:prstGeom>
          <a:noFill/>
          <a:ln>
            <a:noFill/>
          </a:ln>
        </p:spPr>
      </p:sp>
      <p:sp>
        <p:nvSpPr>
          <p:cNvPr id="109" name="Google Shape;109;p22"/>
          <p:cNvSpPr txBox="1"/>
          <p:nvPr>
            <p:ph idx="1" type="body"/>
          </p:nvPr>
        </p:nvSpPr>
        <p:spPr>
          <a:xfrm>
            <a:off x="1344552" y="4025504"/>
            <a:ext cx="4115700" cy="6036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10" name="Google Shape;110;p22"/>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342986" y="205978"/>
            <a:ext cx="61737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1732630" y="-189450"/>
            <a:ext cx="3394500" cy="61737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16" name="Google Shape;116;p23"/>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3550630" y="1628579"/>
            <a:ext cx="4388700" cy="15435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406666" y="142378"/>
            <a:ext cx="4388700" cy="45159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2" name="Google Shape;122;p24"/>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25" name="Shape 125"/>
        <p:cNvGrpSpPr/>
        <p:nvPr/>
      </p:nvGrpSpPr>
      <p:grpSpPr>
        <a:xfrm>
          <a:off x="0" y="0"/>
          <a:ext cx="0" cy="0"/>
          <a:chOff x="0" y="0"/>
          <a:chExt cx="0" cy="0"/>
        </a:xfrm>
      </p:grpSpPr>
      <p:sp>
        <p:nvSpPr>
          <p:cNvPr id="126" name="Google Shape;126;p25"/>
          <p:cNvSpPr txBox="1"/>
          <p:nvPr>
            <p:ph type="title"/>
          </p:nvPr>
        </p:nvSpPr>
        <p:spPr>
          <a:xfrm>
            <a:off x="723450" y="511025"/>
            <a:ext cx="7697100" cy="482400"/>
          </a:xfrm>
          <a:prstGeom prst="rect">
            <a:avLst/>
          </a:prstGeom>
        </p:spPr>
        <p:txBody>
          <a:bodyPr anchorCtr="0" anchor="t" bIns="34275" lIns="68575" spcFirstLastPara="1" rIns="68575" wrap="square" tIns="34275">
            <a:normAutofit/>
          </a:bodyPr>
          <a:lstStyle>
            <a:lvl1pPr lvl="0">
              <a:spcBef>
                <a:spcPts val="0"/>
              </a:spcBef>
              <a:spcAft>
                <a:spcPts val="0"/>
              </a:spcAft>
              <a:buSzPts val="3300"/>
              <a:buFont typeface="Arial"/>
              <a:buNone/>
              <a:defRPr>
                <a:solidFill>
                  <a:schemeClr val="lt1"/>
                </a:solidFill>
                <a:latin typeface="Arial"/>
                <a:ea typeface="Arial"/>
                <a:cs typeface="Arial"/>
                <a:sym typeface="Arial"/>
              </a:defRPr>
            </a:lvl1pPr>
            <a:lvl2pPr lvl="1">
              <a:spcBef>
                <a:spcPts val="0"/>
              </a:spcBef>
              <a:spcAft>
                <a:spcPts val="0"/>
              </a:spcAft>
              <a:buSzPts val="1100"/>
              <a:buFont typeface="Arial"/>
              <a:buNone/>
              <a:defRPr>
                <a:latin typeface="Arial"/>
                <a:ea typeface="Arial"/>
                <a:cs typeface="Arial"/>
                <a:sym typeface="Arial"/>
              </a:defRPr>
            </a:lvl2pPr>
            <a:lvl3pPr lvl="2">
              <a:spcBef>
                <a:spcPts val="0"/>
              </a:spcBef>
              <a:spcAft>
                <a:spcPts val="0"/>
              </a:spcAft>
              <a:buSzPts val="1100"/>
              <a:buFont typeface="Arial"/>
              <a:buNone/>
              <a:defRPr>
                <a:latin typeface="Arial"/>
                <a:ea typeface="Arial"/>
                <a:cs typeface="Arial"/>
                <a:sym typeface="Arial"/>
              </a:defRPr>
            </a:lvl3pPr>
            <a:lvl4pPr lvl="3">
              <a:spcBef>
                <a:spcPts val="0"/>
              </a:spcBef>
              <a:spcAft>
                <a:spcPts val="0"/>
              </a:spcAft>
              <a:buSzPts val="1100"/>
              <a:buFont typeface="Arial"/>
              <a:buNone/>
              <a:defRPr>
                <a:latin typeface="Arial"/>
                <a:ea typeface="Arial"/>
                <a:cs typeface="Arial"/>
                <a:sym typeface="Arial"/>
              </a:defRPr>
            </a:lvl4pPr>
            <a:lvl5pPr lvl="4">
              <a:spcBef>
                <a:spcPts val="0"/>
              </a:spcBef>
              <a:spcAft>
                <a:spcPts val="0"/>
              </a:spcAft>
              <a:buSzPts val="1100"/>
              <a:buFont typeface="Arial"/>
              <a:buNone/>
              <a:defRPr>
                <a:latin typeface="Arial"/>
                <a:ea typeface="Arial"/>
                <a:cs typeface="Arial"/>
                <a:sym typeface="Arial"/>
              </a:defRPr>
            </a:lvl5pPr>
            <a:lvl6pPr lvl="5">
              <a:spcBef>
                <a:spcPts val="0"/>
              </a:spcBef>
              <a:spcAft>
                <a:spcPts val="0"/>
              </a:spcAft>
              <a:buSzPts val="1100"/>
              <a:buFont typeface="Arial"/>
              <a:buNone/>
              <a:defRPr>
                <a:latin typeface="Arial"/>
                <a:ea typeface="Arial"/>
                <a:cs typeface="Arial"/>
                <a:sym typeface="Arial"/>
              </a:defRPr>
            </a:lvl6pPr>
            <a:lvl7pPr lvl="6">
              <a:spcBef>
                <a:spcPts val="0"/>
              </a:spcBef>
              <a:spcAft>
                <a:spcPts val="0"/>
              </a:spcAft>
              <a:buSzPts val="1100"/>
              <a:buFont typeface="Arial"/>
              <a:buNone/>
              <a:defRPr>
                <a:latin typeface="Arial"/>
                <a:ea typeface="Arial"/>
                <a:cs typeface="Arial"/>
                <a:sym typeface="Arial"/>
              </a:defRPr>
            </a:lvl7pPr>
            <a:lvl8pPr lvl="7">
              <a:spcBef>
                <a:spcPts val="0"/>
              </a:spcBef>
              <a:spcAft>
                <a:spcPts val="0"/>
              </a:spcAft>
              <a:buSzPts val="1100"/>
              <a:buFont typeface="Arial"/>
              <a:buNone/>
              <a:defRPr>
                <a:latin typeface="Arial"/>
                <a:ea typeface="Arial"/>
                <a:cs typeface="Arial"/>
                <a:sym typeface="Arial"/>
              </a:defRPr>
            </a:lvl8pPr>
            <a:lvl9pPr lvl="8">
              <a:spcBef>
                <a:spcPts val="0"/>
              </a:spcBef>
              <a:spcAft>
                <a:spcPts val="0"/>
              </a:spcAft>
              <a:buSzPts val="1100"/>
              <a:buFont typeface="Arial"/>
              <a:buNone/>
              <a:defRPr>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sp>
        <p:nvSpPr>
          <p:cNvPr id="128" name="Google Shape;128;p2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3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26"/>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81000" lvl="0" marL="457200">
              <a:spcBef>
                <a:spcPts val="500"/>
              </a:spcBef>
              <a:spcAft>
                <a:spcPts val="0"/>
              </a:spcAft>
              <a:buSzPts val="2400"/>
              <a:buChar char="•"/>
              <a:defRPr/>
            </a:lvl1pPr>
            <a:lvl2pPr indent="-361950" lvl="1" marL="914400">
              <a:spcBef>
                <a:spcPts val="400"/>
              </a:spcBef>
              <a:spcAft>
                <a:spcPts val="0"/>
              </a:spcAft>
              <a:buSzPts val="2100"/>
              <a:buChar char="–"/>
              <a:defRPr/>
            </a:lvl2pPr>
            <a:lvl3pPr indent="-342900" lvl="2" marL="1371600">
              <a:spcBef>
                <a:spcPts val="400"/>
              </a:spcBef>
              <a:spcAft>
                <a:spcPts val="0"/>
              </a:spcAft>
              <a:buSzPts val="1800"/>
              <a:buChar char="•"/>
              <a:defRPr/>
            </a:lvl3pPr>
            <a:lvl4pPr indent="-323850" lvl="3" marL="1828800">
              <a:spcBef>
                <a:spcPts val="300"/>
              </a:spcBef>
              <a:spcAft>
                <a:spcPts val="0"/>
              </a:spcAft>
              <a:buSzPts val="1500"/>
              <a:buChar char="–"/>
              <a:defRPr/>
            </a:lvl4pPr>
            <a:lvl5pPr indent="-323850" lvl="4" marL="2286000">
              <a:spcBef>
                <a:spcPts val="300"/>
              </a:spcBef>
              <a:spcAft>
                <a:spcPts val="0"/>
              </a:spcAft>
              <a:buSzPts val="1500"/>
              <a:buChar char="»"/>
              <a:defRPr/>
            </a:lvl5pPr>
            <a:lvl6pPr indent="-323850" lvl="5" marL="2743200">
              <a:spcBef>
                <a:spcPts val="300"/>
              </a:spcBef>
              <a:spcAft>
                <a:spcPts val="0"/>
              </a:spcAft>
              <a:buSzPts val="1500"/>
              <a:buChar char="•"/>
              <a:defRPr/>
            </a:lvl6pPr>
            <a:lvl7pPr indent="-323850" lvl="6" marL="3200400">
              <a:spcBef>
                <a:spcPts val="300"/>
              </a:spcBef>
              <a:spcAft>
                <a:spcPts val="0"/>
              </a:spcAft>
              <a:buSzPts val="1500"/>
              <a:buChar char="•"/>
              <a:defRPr/>
            </a:lvl7pPr>
            <a:lvl8pPr indent="-323850" lvl="7" marL="3657600">
              <a:spcBef>
                <a:spcPts val="300"/>
              </a:spcBef>
              <a:spcAft>
                <a:spcPts val="0"/>
              </a:spcAft>
              <a:buSzPts val="1500"/>
              <a:buChar char="•"/>
              <a:defRPr/>
            </a:lvl8pPr>
            <a:lvl9pPr indent="-323850" lvl="8" marL="4114800">
              <a:spcBef>
                <a:spcPts val="300"/>
              </a:spcBef>
              <a:spcAft>
                <a:spcPts val="0"/>
              </a:spcAft>
              <a:buSzPts val="1500"/>
              <a:buChar char="•"/>
              <a:defRPr/>
            </a:lvl9pPr>
          </a:lstStyle>
          <a:p/>
        </p:txBody>
      </p:sp>
      <p:sp>
        <p:nvSpPr>
          <p:cNvPr id="130" name="Google Shape;130;p26"/>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37" name="Shape 137"/>
        <p:cNvGrpSpPr/>
        <p:nvPr/>
      </p:nvGrpSpPr>
      <p:grpSpPr>
        <a:xfrm>
          <a:off x="0" y="0"/>
          <a:ext cx="0" cy="0"/>
          <a:chOff x="0" y="0"/>
          <a:chExt cx="0" cy="0"/>
        </a:xfrm>
      </p:grpSpPr>
      <p:sp>
        <p:nvSpPr>
          <p:cNvPr id="138" name="Google Shape;138;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41" name="Shape 141"/>
        <p:cNvGrpSpPr/>
        <p:nvPr/>
      </p:nvGrpSpPr>
      <p:grpSpPr>
        <a:xfrm>
          <a:off x="0" y="0"/>
          <a:ext cx="0" cy="0"/>
          <a:chOff x="0" y="0"/>
          <a:chExt cx="0" cy="0"/>
        </a:xfrm>
      </p:grpSpPr>
      <p:sp>
        <p:nvSpPr>
          <p:cNvPr id="142" name="Google Shape;142;p2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3" name="Google Shape;143;p2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4" name="Google Shape;144;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47" name="Shape 147"/>
        <p:cNvGrpSpPr/>
        <p:nvPr/>
      </p:nvGrpSpPr>
      <p:grpSpPr>
        <a:xfrm>
          <a:off x="0" y="0"/>
          <a:ext cx="0" cy="0"/>
          <a:chOff x="0" y="0"/>
          <a:chExt cx="0" cy="0"/>
        </a:xfrm>
      </p:grpSpPr>
      <p:sp>
        <p:nvSpPr>
          <p:cNvPr id="148" name="Google Shape;148;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3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3" name="Shape 153"/>
        <p:cNvGrpSpPr/>
        <p:nvPr/>
      </p:nvGrpSpPr>
      <p:grpSpPr>
        <a:xfrm>
          <a:off x="0" y="0"/>
          <a:ext cx="0" cy="0"/>
          <a:chOff x="0" y="0"/>
          <a:chExt cx="0" cy="0"/>
        </a:xfrm>
      </p:grpSpPr>
      <p:sp>
        <p:nvSpPr>
          <p:cNvPr id="154" name="Google Shape;154;p31"/>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5" name="Google Shape;155;p31"/>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56" name="Google Shape;156;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9" name="Shape 159"/>
        <p:cNvGrpSpPr/>
        <p:nvPr/>
      </p:nvGrpSpPr>
      <p:grpSpPr>
        <a:xfrm>
          <a:off x="0" y="0"/>
          <a:ext cx="0" cy="0"/>
          <a:chOff x="0" y="0"/>
          <a:chExt cx="0" cy="0"/>
        </a:xfrm>
      </p:grpSpPr>
      <p:sp>
        <p:nvSpPr>
          <p:cNvPr id="160" name="Google Shape;160;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1" name="Google Shape;161;p32"/>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32"/>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3" name="Google Shape;163;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4" name="Google Shape;164;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6" name="Shape 166"/>
        <p:cNvGrpSpPr/>
        <p:nvPr/>
      </p:nvGrpSpPr>
      <p:grpSpPr>
        <a:xfrm>
          <a:off x="0" y="0"/>
          <a:ext cx="0" cy="0"/>
          <a:chOff x="0" y="0"/>
          <a:chExt cx="0" cy="0"/>
        </a:xfrm>
      </p:grpSpPr>
      <p:sp>
        <p:nvSpPr>
          <p:cNvPr id="167" name="Google Shape;167;p33"/>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8" name="Google Shape;168;p33"/>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9" name="Google Shape;169;p33"/>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 name="Google Shape;170;p33"/>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1" name="Google Shape;171;p33"/>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2" name="Google Shape;172;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5" name="Shape 175"/>
        <p:cNvGrpSpPr/>
        <p:nvPr/>
      </p:nvGrpSpPr>
      <p:grpSpPr>
        <a:xfrm>
          <a:off x="0" y="0"/>
          <a:ext cx="0" cy="0"/>
          <a:chOff x="0" y="0"/>
          <a:chExt cx="0" cy="0"/>
        </a:xfrm>
      </p:grpSpPr>
      <p:sp>
        <p:nvSpPr>
          <p:cNvPr id="176" name="Google Shape;176;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7" name="Google Shape;177;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0" name="Shape 180"/>
        <p:cNvGrpSpPr/>
        <p:nvPr/>
      </p:nvGrpSpPr>
      <p:grpSpPr>
        <a:xfrm>
          <a:off x="0" y="0"/>
          <a:ext cx="0" cy="0"/>
          <a:chOff x="0" y="0"/>
          <a:chExt cx="0" cy="0"/>
        </a:xfrm>
      </p:grpSpPr>
      <p:sp>
        <p:nvSpPr>
          <p:cNvPr id="181" name="Google Shape;181;p3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2" name="Google Shape;182;p3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83" name="Google Shape;183;p35"/>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4" name="Google Shape;184;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7" name="Shape 187"/>
        <p:cNvGrpSpPr/>
        <p:nvPr/>
      </p:nvGrpSpPr>
      <p:grpSpPr>
        <a:xfrm>
          <a:off x="0" y="0"/>
          <a:ext cx="0" cy="0"/>
          <a:chOff x="0" y="0"/>
          <a:chExt cx="0" cy="0"/>
        </a:xfrm>
      </p:grpSpPr>
      <p:sp>
        <p:nvSpPr>
          <p:cNvPr id="188" name="Google Shape;188;p3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36"/>
          <p:cNvSpPr/>
          <p:nvPr>
            <p:ph idx="2" type="pic"/>
          </p:nvPr>
        </p:nvSpPr>
        <p:spPr>
          <a:xfrm>
            <a:off x="3887391" y="740569"/>
            <a:ext cx="4629300" cy="3655200"/>
          </a:xfrm>
          <a:prstGeom prst="rect">
            <a:avLst/>
          </a:prstGeom>
          <a:noFill/>
          <a:ln>
            <a:noFill/>
          </a:ln>
        </p:spPr>
      </p:sp>
      <p:sp>
        <p:nvSpPr>
          <p:cNvPr id="190" name="Google Shape;190;p36"/>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91" name="Google Shape;191;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3" name="Google Shape;193;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94" name="Shape 194"/>
        <p:cNvGrpSpPr/>
        <p:nvPr/>
      </p:nvGrpSpPr>
      <p:grpSpPr>
        <a:xfrm>
          <a:off x="0" y="0"/>
          <a:ext cx="0" cy="0"/>
          <a:chOff x="0" y="0"/>
          <a:chExt cx="0" cy="0"/>
        </a:xfrm>
      </p:grpSpPr>
      <p:sp>
        <p:nvSpPr>
          <p:cNvPr id="195" name="Google Shape;195;p3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6" name="Google Shape;196;p37"/>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9" name="Google Shape;199;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0" name="Shape 200"/>
        <p:cNvGrpSpPr/>
        <p:nvPr/>
      </p:nvGrpSpPr>
      <p:grpSpPr>
        <a:xfrm>
          <a:off x="0" y="0"/>
          <a:ext cx="0" cy="0"/>
          <a:chOff x="0" y="0"/>
          <a:chExt cx="0" cy="0"/>
        </a:xfrm>
      </p:grpSpPr>
      <p:sp>
        <p:nvSpPr>
          <p:cNvPr id="201" name="Google Shape;201;p38"/>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2" name="Google Shape;202;p38"/>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3" name="Google Shape;203;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4" name="Google Shape;204;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5" name="Google Shape;205;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2986" y="205978"/>
            <a:ext cx="6173700" cy="857400"/>
          </a:xfrm>
          <a:prstGeom prst="rect">
            <a:avLst/>
          </a:prstGeom>
          <a:noFill/>
          <a:ln>
            <a:noFill/>
          </a:ln>
        </p:spPr>
        <p:txBody>
          <a:bodyPr anchorCtr="0" anchor="ctr" bIns="34275" lIns="68575" spcFirstLastPara="1" rIns="68575" wrap="square" tIns="34275">
            <a:normAutofit/>
          </a:bodyPr>
          <a:lstStyle>
            <a:lvl1pPr lvl="0" marR="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342986" y="1200150"/>
            <a:ext cx="6173700" cy="3394500"/>
          </a:xfrm>
          <a:prstGeom prst="rect">
            <a:avLst/>
          </a:prstGeom>
          <a:noFill/>
          <a:ln>
            <a:noFill/>
          </a:ln>
        </p:spPr>
        <p:txBody>
          <a:bodyPr anchorCtr="0" anchor="t" bIns="34275" lIns="68575" spcFirstLastPara="1" rIns="68575" wrap="square" tIns="34275">
            <a:normAutofit/>
          </a:bodyPr>
          <a:lstStyle>
            <a:lvl1pPr indent="-381000" lvl="0" marL="457200" marR="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342986" y="4767263"/>
            <a:ext cx="16005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343736" y="4767263"/>
            <a:ext cx="21723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4916130" y="4767263"/>
            <a:ext cx="16005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3" name="Google Shape;133;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4" name="Google Shape;134;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sz="900">
                <a:solidFill>
                  <a:srgbClr val="888888"/>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35" name="Google Shape;135;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sz="900">
                <a:solidFill>
                  <a:srgbClr val="888888"/>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36" name="Google Shape;136;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Arial"/>
                <a:ea typeface="Arial"/>
                <a:cs typeface="Arial"/>
                <a:sym typeface="Arial"/>
              </a:defRPr>
            </a:lvl1pPr>
            <a:lvl2pPr indent="0" lvl="1" marL="0" marR="0" algn="r">
              <a:spcBef>
                <a:spcPts val="0"/>
              </a:spcBef>
              <a:buNone/>
              <a:defRPr sz="900">
                <a:solidFill>
                  <a:srgbClr val="888888"/>
                </a:solidFill>
                <a:latin typeface="Arial"/>
                <a:ea typeface="Arial"/>
                <a:cs typeface="Arial"/>
                <a:sym typeface="Arial"/>
              </a:defRPr>
            </a:lvl2pPr>
            <a:lvl3pPr indent="0" lvl="2" marL="0" marR="0" algn="r">
              <a:spcBef>
                <a:spcPts val="0"/>
              </a:spcBef>
              <a:buNone/>
              <a:defRPr sz="900">
                <a:solidFill>
                  <a:srgbClr val="888888"/>
                </a:solidFill>
                <a:latin typeface="Arial"/>
                <a:ea typeface="Arial"/>
                <a:cs typeface="Arial"/>
                <a:sym typeface="Arial"/>
              </a:defRPr>
            </a:lvl3pPr>
            <a:lvl4pPr indent="0" lvl="3" marL="0" marR="0" algn="r">
              <a:spcBef>
                <a:spcPts val="0"/>
              </a:spcBef>
              <a:buNone/>
              <a:defRPr sz="900">
                <a:solidFill>
                  <a:srgbClr val="888888"/>
                </a:solidFill>
                <a:latin typeface="Arial"/>
                <a:ea typeface="Arial"/>
                <a:cs typeface="Arial"/>
                <a:sym typeface="Arial"/>
              </a:defRPr>
            </a:lvl4pPr>
            <a:lvl5pPr indent="0" lvl="4" marL="0" marR="0" algn="r">
              <a:spcBef>
                <a:spcPts val="0"/>
              </a:spcBef>
              <a:buNone/>
              <a:defRPr sz="900">
                <a:solidFill>
                  <a:srgbClr val="888888"/>
                </a:solidFill>
                <a:latin typeface="Arial"/>
                <a:ea typeface="Arial"/>
                <a:cs typeface="Arial"/>
                <a:sym typeface="Arial"/>
              </a:defRPr>
            </a:lvl5pPr>
            <a:lvl6pPr indent="0" lvl="5" marL="0" marR="0" algn="r">
              <a:spcBef>
                <a:spcPts val="0"/>
              </a:spcBef>
              <a:buNone/>
              <a:defRPr sz="900">
                <a:solidFill>
                  <a:srgbClr val="888888"/>
                </a:solidFill>
                <a:latin typeface="Arial"/>
                <a:ea typeface="Arial"/>
                <a:cs typeface="Arial"/>
                <a:sym typeface="Arial"/>
              </a:defRPr>
            </a:lvl6pPr>
            <a:lvl7pPr indent="0" lvl="6" marL="0" marR="0" algn="r">
              <a:spcBef>
                <a:spcPts val="0"/>
              </a:spcBef>
              <a:buNone/>
              <a:defRPr sz="900">
                <a:solidFill>
                  <a:srgbClr val="888888"/>
                </a:solidFill>
                <a:latin typeface="Arial"/>
                <a:ea typeface="Arial"/>
                <a:cs typeface="Arial"/>
                <a:sym typeface="Arial"/>
              </a:defRPr>
            </a:lvl7pPr>
            <a:lvl8pPr indent="0" lvl="7" marL="0" marR="0" algn="r">
              <a:spcBef>
                <a:spcPts val="0"/>
              </a:spcBef>
              <a:buNone/>
              <a:defRPr sz="900">
                <a:solidFill>
                  <a:srgbClr val="888888"/>
                </a:solidFill>
                <a:latin typeface="Arial"/>
                <a:ea typeface="Arial"/>
                <a:cs typeface="Arial"/>
                <a:sym typeface="Arial"/>
              </a:defRPr>
            </a:lvl8pPr>
            <a:lvl9pPr indent="0" lvl="8" marL="0" marR="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9.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55.jp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35.png"/><Relationship Id="rId7"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43.png"/><Relationship Id="rId9"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34.png"/><Relationship Id="rId7"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61.png"/><Relationship Id="rId7" Type="http://schemas.openxmlformats.org/officeDocument/2006/relationships/image" Target="../media/image41.png"/><Relationship Id="rId8"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63.png"/><Relationship Id="rId4" Type="http://schemas.openxmlformats.org/officeDocument/2006/relationships/image" Target="../media/image49.png"/><Relationship Id="rId5" Type="http://schemas.openxmlformats.org/officeDocument/2006/relationships/image" Target="../media/image64.png"/><Relationship Id="rId6" Type="http://schemas.openxmlformats.org/officeDocument/2006/relationships/image" Target="../media/image47.png"/><Relationship Id="rId7" Type="http://schemas.openxmlformats.org/officeDocument/2006/relationships/image" Target="../media/image54.png"/><Relationship Id="rId8"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48.png"/><Relationship Id="rId5"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209" name="Shape 209"/>
        <p:cNvGrpSpPr/>
        <p:nvPr/>
      </p:nvGrpSpPr>
      <p:grpSpPr>
        <a:xfrm>
          <a:off x="0" y="0"/>
          <a:ext cx="0" cy="0"/>
          <a:chOff x="0" y="0"/>
          <a:chExt cx="0" cy="0"/>
        </a:xfrm>
      </p:grpSpPr>
      <p:pic>
        <p:nvPicPr>
          <p:cNvPr id="210" name="Google Shape;210;p39"/>
          <p:cNvPicPr preferRelativeResize="0"/>
          <p:nvPr/>
        </p:nvPicPr>
        <p:blipFill>
          <a:blip r:embed="rId3">
            <a:alphaModFix amt="11000"/>
          </a:blip>
          <a:stretch>
            <a:fillRect/>
          </a:stretch>
        </p:blipFill>
        <p:spPr>
          <a:xfrm>
            <a:off x="-467275" y="259625"/>
            <a:ext cx="10078546" cy="4883875"/>
          </a:xfrm>
          <a:prstGeom prst="rect">
            <a:avLst/>
          </a:prstGeom>
          <a:noFill/>
          <a:ln>
            <a:noFill/>
          </a:ln>
        </p:spPr>
      </p:pic>
      <p:sp>
        <p:nvSpPr>
          <p:cNvPr id="211" name="Google Shape;211;p39"/>
          <p:cNvSpPr txBox="1"/>
          <p:nvPr>
            <p:ph type="ctrTitle"/>
          </p:nvPr>
        </p:nvSpPr>
        <p:spPr>
          <a:xfrm>
            <a:off x="1476600" y="1176249"/>
            <a:ext cx="6190800" cy="22728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sz="4800">
                <a:latin typeface="Times New Roman"/>
                <a:ea typeface="Times New Roman"/>
                <a:cs typeface="Times New Roman"/>
                <a:sym typeface="Times New Roman"/>
              </a:rPr>
              <a:t>          </a:t>
            </a:r>
            <a:r>
              <a:rPr b="1" lang="en" sz="4800">
                <a:latin typeface="Times New Roman"/>
                <a:ea typeface="Times New Roman"/>
                <a:cs typeface="Times New Roman"/>
                <a:sym typeface="Times New Roman"/>
              </a:rPr>
              <a:t>HEYTEA </a:t>
            </a:r>
            <a:endParaRPr b="1" sz="4800">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b="1" lang="en" sz="4800">
                <a:latin typeface="Times New Roman"/>
                <a:ea typeface="Times New Roman"/>
                <a:cs typeface="Times New Roman"/>
                <a:sym typeface="Times New Roman"/>
              </a:rPr>
              <a:t>  Customers in Boston</a:t>
            </a:r>
            <a:endParaRPr b="1" sz="4800">
              <a:latin typeface="Times New Roman"/>
              <a:ea typeface="Times New Roman"/>
              <a:cs typeface="Times New Roman"/>
              <a:sym typeface="Times New Roman"/>
            </a:endParaRPr>
          </a:p>
        </p:txBody>
      </p:sp>
      <p:sp>
        <p:nvSpPr>
          <p:cNvPr id="212" name="Google Shape;212;p39"/>
          <p:cNvSpPr txBox="1"/>
          <p:nvPr/>
        </p:nvSpPr>
        <p:spPr>
          <a:xfrm>
            <a:off x="1114376" y="4591775"/>
            <a:ext cx="72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Lifu Li, Ruoxian Zhang, Yiyou Chen, Lujia Yu, Xingzhu Chen, Bei Su, Fangzhou Zheng</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46" name="Shape 346"/>
        <p:cNvGrpSpPr/>
        <p:nvPr/>
      </p:nvGrpSpPr>
      <p:grpSpPr>
        <a:xfrm>
          <a:off x="0" y="0"/>
          <a:ext cx="0" cy="0"/>
          <a:chOff x="0" y="0"/>
          <a:chExt cx="0" cy="0"/>
        </a:xfrm>
      </p:grpSpPr>
      <p:sp>
        <p:nvSpPr>
          <p:cNvPr id="347" name="Google Shape;347;p48"/>
          <p:cNvSpPr txBox="1"/>
          <p:nvPr/>
        </p:nvSpPr>
        <p:spPr>
          <a:xfrm>
            <a:off x="857250" y="254000"/>
            <a:ext cx="22755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BOGO</a:t>
            </a:r>
            <a:endParaRPr b="1" sz="2400">
              <a:solidFill>
                <a:schemeClr val="dk1"/>
              </a:solidFill>
              <a:latin typeface="Calibri"/>
              <a:ea typeface="Calibri"/>
              <a:cs typeface="Calibri"/>
              <a:sym typeface="Calibri"/>
            </a:endParaRPr>
          </a:p>
        </p:txBody>
      </p:sp>
      <p:sp>
        <p:nvSpPr>
          <p:cNvPr id="348" name="Google Shape;348;p48"/>
          <p:cNvSpPr txBox="1"/>
          <p:nvPr/>
        </p:nvSpPr>
        <p:spPr>
          <a:xfrm>
            <a:off x="6124538" y="254000"/>
            <a:ext cx="22755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Canvas Bag</a:t>
            </a:r>
            <a:endParaRPr b="1" sz="2400">
              <a:solidFill>
                <a:schemeClr val="dk1"/>
              </a:solidFill>
              <a:latin typeface="Calibri"/>
              <a:ea typeface="Calibri"/>
              <a:cs typeface="Calibri"/>
              <a:sym typeface="Calibri"/>
            </a:endParaRPr>
          </a:p>
        </p:txBody>
      </p:sp>
      <p:sp>
        <p:nvSpPr>
          <p:cNvPr id="349" name="Google Shape;349;p48"/>
          <p:cNvSpPr txBox="1"/>
          <p:nvPr/>
        </p:nvSpPr>
        <p:spPr>
          <a:xfrm>
            <a:off x="3804450" y="1189550"/>
            <a:ext cx="15351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Calibri"/>
                <a:ea typeface="Calibri"/>
                <a:cs typeface="Calibri"/>
                <a:sym typeface="Calibri"/>
              </a:rPr>
              <a:t>Comparing with competitors</a:t>
            </a:r>
            <a:endParaRPr sz="2100">
              <a:solidFill>
                <a:schemeClr val="dk1"/>
              </a:solidFill>
              <a:latin typeface="Calibri"/>
              <a:ea typeface="Calibri"/>
              <a:cs typeface="Calibri"/>
              <a:sym typeface="Calibri"/>
            </a:endParaRPr>
          </a:p>
        </p:txBody>
      </p:sp>
      <p:sp>
        <p:nvSpPr>
          <p:cNvPr id="350" name="Google Shape;350;p48"/>
          <p:cNvSpPr txBox="1"/>
          <p:nvPr/>
        </p:nvSpPr>
        <p:spPr>
          <a:xfrm>
            <a:off x="3804450" y="254000"/>
            <a:ext cx="15351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Calibri"/>
                <a:ea typeface="Calibri"/>
                <a:cs typeface="Calibri"/>
                <a:sym typeface="Calibri"/>
              </a:rPr>
              <a:t>VS</a:t>
            </a:r>
            <a:endParaRPr b="1" sz="2100">
              <a:solidFill>
                <a:schemeClr val="dk1"/>
              </a:solidFill>
              <a:latin typeface="Calibri"/>
              <a:ea typeface="Calibri"/>
              <a:cs typeface="Calibri"/>
              <a:sym typeface="Calibri"/>
            </a:endParaRPr>
          </a:p>
        </p:txBody>
      </p:sp>
      <p:sp>
        <p:nvSpPr>
          <p:cNvPr id="351" name="Google Shape;351;p48"/>
          <p:cNvSpPr txBox="1"/>
          <p:nvPr/>
        </p:nvSpPr>
        <p:spPr>
          <a:xfrm>
            <a:off x="3757350" y="3733775"/>
            <a:ext cx="15822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Calibri"/>
                <a:ea typeface="Calibri"/>
                <a:cs typeface="Calibri"/>
                <a:sym typeface="Calibri"/>
              </a:rPr>
              <a:t>Recommend to friends</a:t>
            </a:r>
            <a:endParaRPr sz="2100">
              <a:solidFill>
                <a:schemeClr val="dk1"/>
              </a:solidFill>
              <a:latin typeface="Calibri"/>
              <a:ea typeface="Calibri"/>
              <a:cs typeface="Calibri"/>
              <a:sym typeface="Calibri"/>
            </a:endParaRPr>
          </a:p>
        </p:txBody>
      </p:sp>
      <p:pic>
        <p:nvPicPr>
          <p:cNvPr id="352" name="Google Shape;352;p48"/>
          <p:cNvPicPr preferRelativeResize="0"/>
          <p:nvPr/>
        </p:nvPicPr>
        <p:blipFill>
          <a:blip r:embed="rId3">
            <a:alphaModFix/>
          </a:blip>
          <a:stretch>
            <a:fillRect/>
          </a:stretch>
        </p:blipFill>
        <p:spPr>
          <a:xfrm>
            <a:off x="0" y="865690"/>
            <a:ext cx="3751301" cy="1811973"/>
          </a:xfrm>
          <a:prstGeom prst="rect">
            <a:avLst/>
          </a:prstGeom>
          <a:noFill/>
          <a:ln>
            <a:noFill/>
          </a:ln>
        </p:spPr>
      </p:pic>
      <p:pic>
        <p:nvPicPr>
          <p:cNvPr id="353" name="Google Shape;353;p48"/>
          <p:cNvPicPr preferRelativeResize="0"/>
          <p:nvPr/>
        </p:nvPicPr>
        <p:blipFill>
          <a:blip r:embed="rId4">
            <a:alphaModFix/>
          </a:blip>
          <a:stretch>
            <a:fillRect/>
          </a:stretch>
        </p:blipFill>
        <p:spPr>
          <a:xfrm>
            <a:off x="5392700" y="865700"/>
            <a:ext cx="3751299" cy="1811389"/>
          </a:xfrm>
          <a:prstGeom prst="rect">
            <a:avLst/>
          </a:prstGeom>
          <a:noFill/>
          <a:ln>
            <a:noFill/>
          </a:ln>
        </p:spPr>
      </p:pic>
      <p:pic>
        <p:nvPicPr>
          <p:cNvPr id="354" name="Google Shape;354;p48"/>
          <p:cNvPicPr preferRelativeResize="0"/>
          <p:nvPr/>
        </p:nvPicPr>
        <p:blipFill>
          <a:blip r:embed="rId5">
            <a:alphaModFix/>
          </a:blip>
          <a:stretch>
            <a:fillRect/>
          </a:stretch>
        </p:blipFill>
        <p:spPr>
          <a:xfrm>
            <a:off x="341463" y="2858838"/>
            <a:ext cx="3068382" cy="2161038"/>
          </a:xfrm>
          <a:prstGeom prst="rect">
            <a:avLst/>
          </a:prstGeom>
          <a:noFill/>
          <a:ln>
            <a:noFill/>
          </a:ln>
        </p:spPr>
      </p:pic>
      <p:pic>
        <p:nvPicPr>
          <p:cNvPr id="355" name="Google Shape;355;p48"/>
          <p:cNvPicPr preferRelativeResize="0"/>
          <p:nvPr/>
        </p:nvPicPr>
        <p:blipFill>
          <a:blip r:embed="rId6">
            <a:alphaModFix/>
          </a:blip>
          <a:stretch>
            <a:fillRect/>
          </a:stretch>
        </p:blipFill>
        <p:spPr>
          <a:xfrm>
            <a:off x="5803475" y="2896425"/>
            <a:ext cx="3025321" cy="2123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59" name="Shape 359"/>
        <p:cNvGrpSpPr/>
        <p:nvPr/>
      </p:nvGrpSpPr>
      <p:grpSpPr>
        <a:xfrm>
          <a:off x="0" y="0"/>
          <a:ext cx="0" cy="0"/>
          <a:chOff x="0" y="0"/>
          <a:chExt cx="0" cy="0"/>
        </a:xfrm>
      </p:grpSpPr>
      <p:sp>
        <p:nvSpPr>
          <p:cNvPr id="360" name="Google Shape;360;p49"/>
          <p:cNvSpPr txBox="1"/>
          <p:nvPr>
            <p:ph type="title"/>
          </p:nvPr>
        </p:nvSpPr>
        <p:spPr>
          <a:xfrm>
            <a:off x="342971" y="205975"/>
            <a:ext cx="8572500" cy="8574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latin typeface="Arial"/>
                <a:ea typeface="Arial"/>
                <a:cs typeface="Arial"/>
                <a:sym typeface="Arial"/>
              </a:rPr>
              <a:t>Analysis 1: Gender Distribution Across Promotional Offer Groups (Chi-Square Test)</a:t>
            </a:r>
            <a:endParaRPr b="1" sz="2400">
              <a:solidFill>
                <a:srgbClr val="1E1E1E"/>
              </a:solidFill>
              <a:latin typeface="Arial"/>
              <a:ea typeface="Arial"/>
              <a:cs typeface="Arial"/>
              <a:sym typeface="Arial"/>
            </a:endParaRPr>
          </a:p>
        </p:txBody>
      </p:sp>
      <p:sp>
        <p:nvSpPr>
          <p:cNvPr id="361" name="Google Shape;361;p49"/>
          <p:cNvSpPr txBox="1"/>
          <p:nvPr>
            <p:ph idx="1" type="body"/>
          </p:nvPr>
        </p:nvSpPr>
        <p:spPr>
          <a:xfrm>
            <a:off x="342975" y="1200150"/>
            <a:ext cx="4314300" cy="3826800"/>
          </a:xfrm>
          <a:prstGeom prst="rect">
            <a:avLst/>
          </a:prstGeom>
          <a:noFill/>
          <a:ln>
            <a:noFill/>
          </a:ln>
        </p:spPr>
        <p:txBody>
          <a:bodyPr anchorCtr="0" anchor="t" bIns="34275" lIns="68575" spcFirstLastPara="1" rIns="68575" wrap="square" tIns="34275">
            <a:noAutofit/>
          </a:bodyPr>
          <a:lstStyle/>
          <a:p>
            <a:pPr indent="0" lvl="0" marL="0" rtl="0" algn="l">
              <a:lnSpc>
                <a:spcPct val="105000"/>
              </a:lnSpc>
              <a:spcBef>
                <a:spcPts val="0"/>
              </a:spcBef>
              <a:spcAft>
                <a:spcPts val="0"/>
              </a:spcAft>
              <a:buSzPts val="935"/>
              <a:buNone/>
            </a:pPr>
            <a:r>
              <a:rPr b="1" lang="en" sz="1035">
                <a:latin typeface="Arial"/>
                <a:ea typeface="Arial"/>
                <a:cs typeface="Arial"/>
                <a:sym typeface="Arial"/>
              </a:rPr>
              <a:t>Measure:</a:t>
            </a:r>
            <a:br>
              <a:rPr b="1" lang="en" sz="1035">
                <a:latin typeface="Arial"/>
                <a:ea typeface="Arial"/>
                <a:cs typeface="Arial"/>
                <a:sym typeface="Arial"/>
              </a:rPr>
            </a:br>
            <a:r>
              <a:rPr lang="en" sz="1035">
                <a:latin typeface="Arial"/>
                <a:ea typeface="Arial"/>
                <a:cs typeface="Arial"/>
                <a:sym typeface="Arial"/>
              </a:rPr>
              <a:t> Gender distribution across BOGO and Canvas Bag offer groups.</a:t>
            </a:r>
            <a:br>
              <a:rPr lang="en" sz="1035">
                <a:latin typeface="Arial"/>
                <a:ea typeface="Arial"/>
                <a:cs typeface="Arial"/>
                <a:sym typeface="Arial"/>
              </a:rPr>
            </a:br>
            <a:endParaRPr sz="1035">
              <a:latin typeface="Arial"/>
              <a:ea typeface="Arial"/>
              <a:cs typeface="Arial"/>
              <a:sym typeface="Arial"/>
            </a:endParaRPr>
          </a:p>
          <a:p>
            <a:pPr indent="0" lvl="0" marL="0" rtl="0" algn="l">
              <a:lnSpc>
                <a:spcPct val="105000"/>
              </a:lnSpc>
              <a:spcBef>
                <a:spcPts val="0"/>
              </a:spcBef>
              <a:spcAft>
                <a:spcPts val="0"/>
              </a:spcAft>
              <a:buSzPts val="935"/>
              <a:buNone/>
            </a:pPr>
            <a:r>
              <a:rPr b="1" lang="en" sz="1035">
                <a:latin typeface="Arial"/>
                <a:ea typeface="Arial"/>
                <a:cs typeface="Arial"/>
                <a:sym typeface="Arial"/>
              </a:rPr>
              <a:t>Test:</a:t>
            </a:r>
            <a:br>
              <a:rPr b="1" lang="en" sz="1035">
                <a:latin typeface="Arial"/>
                <a:ea typeface="Arial"/>
                <a:cs typeface="Arial"/>
                <a:sym typeface="Arial"/>
              </a:rPr>
            </a:br>
            <a:r>
              <a:rPr lang="en" sz="1035">
                <a:latin typeface="Arial"/>
                <a:ea typeface="Arial"/>
                <a:cs typeface="Arial"/>
                <a:sym typeface="Arial"/>
              </a:rPr>
              <a:t> Chi-square test of independence.</a:t>
            </a:r>
            <a:br>
              <a:rPr lang="en" sz="1035">
                <a:latin typeface="Arial"/>
                <a:ea typeface="Arial"/>
                <a:cs typeface="Arial"/>
                <a:sym typeface="Arial"/>
              </a:rPr>
            </a:br>
            <a:endParaRPr sz="1035">
              <a:latin typeface="Arial"/>
              <a:ea typeface="Arial"/>
              <a:cs typeface="Arial"/>
              <a:sym typeface="Arial"/>
            </a:endParaRPr>
          </a:p>
          <a:p>
            <a:pPr indent="0" lvl="0" marL="0" rtl="0" algn="l">
              <a:lnSpc>
                <a:spcPct val="105000"/>
              </a:lnSpc>
              <a:spcBef>
                <a:spcPts val="0"/>
              </a:spcBef>
              <a:spcAft>
                <a:spcPts val="0"/>
              </a:spcAft>
              <a:buSzPts val="935"/>
              <a:buNone/>
            </a:pPr>
            <a:r>
              <a:rPr b="1" lang="en" sz="1035">
                <a:latin typeface="Arial"/>
                <a:ea typeface="Arial"/>
                <a:cs typeface="Arial"/>
                <a:sym typeface="Arial"/>
              </a:rPr>
              <a:t>Hypothesis:</a:t>
            </a:r>
            <a:br>
              <a:rPr b="1" lang="en" sz="1035">
                <a:latin typeface="Arial"/>
                <a:ea typeface="Arial"/>
                <a:cs typeface="Arial"/>
                <a:sym typeface="Arial"/>
              </a:rPr>
            </a:br>
            <a:r>
              <a:rPr lang="en" sz="1035">
                <a:latin typeface="Arial"/>
                <a:ea typeface="Arial"/>
                <a:cs typeface="Arial"/>
                <a:sym typeface="Arial"/>
              </a:rPr>
              <a:t> The gender composition would not differ significantly between promotional groups.</a:t>
            </a:r>
            <a:br>
              <a:rPr lang="en" sz="1035">
                <a:latin typeface="Arial"/>
                <a:ea typeface="Arial"/>
                <a:cs typeface="Arial"/>
                <a:sym typeface="Arial"/>
              </a:rPr>
            </a:br>
            <a:endParaRPr sz="1035">
              <a:latin typeface="Arial"/>
              <a:ea typeface="Arial"/>
              <a:cs typeface="Arial"/>
              <a:sym typeface="Arial"/>
            </a:endParaRPr>
          </a:p>
          <a:p>
            <a:pPr indent="0" lvl="0" marL="0" rtl="0" algn="l">
              <a:lnSpc>
                <a:spcPct val="105000"/>
              </a:lnSpc>
              <a:spcBef>
                <a:spcPts val="0"/>
              </a:spcBef>
              <a:spcAft>
                <a:spcPts val="0"/>
              </a:spcAft>
              <a:buSzPts val="935"/>
              <a:buNone/>
            </a:pPr>
            <a:r>
              <a:rPr b="1" lang="en" sz="1035">
                <a:latin typeface="Arial"/>
                <a:ea typeface="Arial"/>
                <a:cs typeface="Arial"/>
                <a:sym typeface="Arial"/>
              </a:rPr>
              <a:t>Results:</a:t>
            </a:r>
            <a:endParaRPr b="1" sz="1035">
              <a:latin typeface="Arial"/>
              <a:ea typeface="Arial"/>
              <a:cs typeface="Arial"/>
              <a:sym typeface="Arial"/>
            </a:endParaRPr>
          </a:p>
          <a:p>
            <a:pPr indent="-294322" lvl="0" marL="457200" rtl="0" algn="l">
              <a:lnSpc>
                <a:spcPct val="105000"/>
              </a:lnSpc>
              <a:spcBef>
                <a:spcPts val="1200"/>
              </a:spcBef>
              <a:spcAft>
                <a:spcPts val="0"/>
              </a:spcAft>
              <a:buSzPts val="1035"/>
              <a:buChar char="●"/>
            </a:pPr>
            <a:r>
              <a:rPr b="1" lang="en" sz="1035">
                <a:latin typeface="Arial"/>
                <a:ea typeface="Arial"/>
                <a:cs typeface="Arial"/>
                <a:sym typeface="Arial"/>
              </a:rPr>
              <a:t>χ² = 2.88</a:t>
            </a:r>
            <a:r>
              <a:rPr lang="en" sz="1035">
                <a:latin typeface="Arial"/>
                <a:ea typeface="Arial"/>
                <a:cs typeface="Arial"/>
                <a:sym typeface="Arial"/>
              </a:rPr>
              <a:t>, </a:t>
            </a:r>
            <a:r>
              <a:rPr b="1" lang="en" sz="1035">
                <a:latin typeface="Arial"/>
                <a:ea typeface="Arial"/>
                <a:cs typeface="Arial"/>
                <a:sym typeface="Arial"/>
              </a:rPr>
              <a:t>p = 0.4110</a:t>
            </a:r>
            <a:r>
              <a:rPr lang="en" sz="1035">
                <a:latin typeface="Arial"/>
                <a:ea typeface="Arial"/>
                <a:cs typeface="Arial"/>
                <a:sym typeface="Arial"/>
              </a:rPr>
              <a:t> (not statistically significant).</a:t>
            </a:r>
            <a:br>
              <a:rPr lang="en" sz="1035">
                <a:latin typeface="Arial"/>
                <a:ea typeface="Arial"/>
                <a:cs typeface="Arial"/>
                <a:sym typeface="Arial"/>
              </a:rPr>
            </a:br>
            <a:endParaRPr sz="1035">
              <a:latin typeface="Arial"/>
              <a:ea typeface="Arial"/>
              <a:cs typeface="Arial"/>
              <a:sym typeface="Arial"/>
            </a:endParaRPr>
          </a:p>
          <a:p>
            <a:pPr indent="-294322" lvl="0" marL="457200" rtl="0" algn="l">
              <a:lnSpc>
                <a:spcPct val="105000"/>
              </a:lnSpc>
              <a:spcBef>
                <a:spcPts val="0"/>
              </a:spcBef>
              <a:spcAft>
                <a:spcPts val="0"/>
              </a:spcAft>
              <a:buSzPts val="1035"/>
              <a:buChar char="●"/>
            </a:pPr>
            <a:r>
              <a:rPr lang="en" sz="1035">
                <a:latin typeface="Arial"/>
                <a:ea typeface="Arial"/>
                <a:cs typeface="Arial"/>
                <a:sym typeface="Arial"/>
              </a:rPr>
              <a:t>Gender proportions (female, male, non-binary, prefer not to say) were highly similar across groups.</a:t>
            </a:r>
            <a:br>
              <a:rPr lang="en" sz="1035">
                <a:latin typeface="Arial"/>
                <a:ea typeface="Arial"/>
                <a:cs typeface="Arial"/>
                <a:sym typeface="Arial"/>
              </a:rPr>
            </a:br>
            <a:endParaRPr sz="1035">
              <a:latin typeface="Arial"/>
              <a:ea typeface="Arial"/>
              <a:cs typeface="Arial"/>
              <a:sym typeface="Arial"/>
            </a:endParaRPr>
          </a:p>
          <a:p>
            <a:pPr indent="0" lvl="0" marL="0" rtl="0" algn="l">
              <a:lnSpc>
                <a:spcPct val="105000"/>
              </a:lnSpc>
              <a:spcBef>
                <a:spcPts val="1200"/>
              </a:spcBef>
              <a:spcAft>
                <a:spcPts val="0"/>
              </a:spcAft>
              <a:buSzPts val="935"/>
              <a:buNone/>
            </a:pPr>
            <a:r>
              <a:rPr b="1" lang="en" sz="1035">
                <a:latin typeface="Arial"/>
                <a:ea typeface="Arial"/>
                <a:cs typeface="Arial"/>
                <a:sym typeface="Arial"/>
              </a:rPr>
              <a:t>Marketing Implications:</a:t>
            </a:r>
            <a:br>
              <a:rPr b="1" lang="en" sz="1035">
                <a:latin typeface="Arial"/>
                <a:ea typeface="Arial"/>
                <a:cs typeface="Arial"/>
                <a:sym typeface="Arial"/>
              </a:rPr>
            </a:br>
            <a:r>
              <a:rPr lang="en" sz="1035">
                <a:latin typeface="Arial"/>
                <a:ea typeface="Arial"/>
                <a:cs typeface="Arial"/>
                <a:sym typeface="Arial"/>
              </a:rPr>
              <a:t>The random assignment of promotional offers was balanced across genders. Therefore, observed differences in recommendation rates between offers can be attributed to the offers themselves, not gender bias.</a:t>
            </a:r>
            <a:endParaRPr b="1" sz="1035">
              <a:latin typeface="Arial"/>
              <a:ea typeface="Arial"/>
              <a:cs typeface="Arial"/>
              <a:sym typeface="Arial"/>
            </a:endParaRPr>
          </a:p>
        </p:txBody>
      </p:sp>
      <p:pic>
        <p:nvPicPr>
          <p:cNvPr id="362" name="Google Shape;362;p49"/>
          <p:cNvPicPr preferRelativeResize="0"/>
          <p:nvPr/>
        </p:nvPicPr>
        <p:blipFill>
          <a:blip r:embed="rId3">
            <a:alphaModFix/>
          </a:blip>
          <a:stretch>
            <a:fillRect/>
          </a:stretch>
        </p:blipFill>
        <p:spPr>
          <a:xfrm>
            <a:off x="4724478" y="1215775"/>
            <a:ext cx="4267122" cy="31712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66" name="Shape 366"/>
        <p:cNvGrpSpPr/>
        <p:nvPr/>
      </p:nvGrpSpPr>
      <p:grpSpPr>
        <a:xfrm>
          <a:off x="0" y="0"/>
          <a:ext cx="0" cy="0"/>
          <a:chOff x="0" y="0"/>
          <a:chExt cx="0" cy="0"/>
        </a:xfrm>
      </p:grpSpPr>
      <p:sp>
        <p:nvSpPr>
          <p:cNvPr id="367" name="Google Shape;367;p50"/>
          <p:cNvSpPr txBox="1"/>
          <p:nvPr>
            <p:ph type="title"/>
          </p:nvPr>
        </p:nvSpPr>
        <p:spPr>
          <a:xfrm>
            <a:off x="342971" y="205975"/>
            <a:ext cx="8572500" cy="8574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latin typeface="Arial"/>
                <a:ea typeface="Arial"/>
                <a:cs typeface="Arial"/>
                <a:sym typeface="Arial"/>
              </a:rPr>
              <a:t>Analysis 2: Effect of Promotion Type on Likelihood to Place an Order (Independent Samples t-test)</a:t>
            </a:r>
            <a:endParaRPr b="1" sz="2400">
              <a:solidFill>
                <a:srgbClr val="1E1E1E"/>
              </a:solidFill>
              <a:latin typeface="Arial"/>
              <a:ea typeface="Arial"/>
              <a:cs typeface="Arial"/>
              <a:sym typeface="Arial"/>
            </a:endParaRPr>
          </a:p>
        </p:txBody>
      </p:sp>
      <p:sp>
        <p:nvSpPr>
          <p:cNvPr id="368" name="Google Shape;368;p50"/>
          <p:cNvSpPr txBox="1"/>
          <p:nvPr>
            <p:ph idx="1" type="body"/>
          </p:nvPr>
        </p:nvSpPr>
        <p:spPr>
          <a:xfrm>
            <a:off x="342978" y="1200150"/>
            <a:ext cx="4229100" cy="33945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115000"/>
              </a:lnSpc>
              <a:spcBef>
                <a:spcPts val="0"/>
              </a:spcBef>
              <a:spcAft>
                <a:spcPts val="0"/>
              </a:spcAft>
              <a:buNone/>
            </a:pPr>
            <a:r>
              <a:rPr b="1" lang="en" sz="1100">
                <a:latin typeface="Arial"/>
                <a:ea typeface="Arial"/>
                <a:cs typeface="Arial"/>
                <a:sym typeface="Arial"/>
              </a:rPr>
              <a:t>Measure:</a:t>
            </a:r>
            <a:br>
              <a:rPr b="1" lang="en" sz="1100">
                <a:latin typeface="Arial"/>
                <a:ea typeface="Arial"/>
                <a:cs typeface="Arial"/>
                <a:sym typeface="Arial"/>
              </a:rPr>
            </a:br>
            <a:r>
              <a:rPr lang="en" sz="1100">
                <a:latin typeface="Arial"/>
                <a:ea typeface="Arial"/>
                <a:cs typeface="Arial"/>
                <a:sym typeface="Arial"/>
              </a:rPr>
              <a:t>Customers' likelihood of placing an order (1–5 scale) under different promotions (BOGO vs. Canvas Bag).</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Test:</a:t>
            </a:r>
            <a:br>
              <a:rPr b="1" lang="en" sz="1100">
                <a:latin typeface="Arial"/>
                <a:ea typeface="Arial"/>
                <a:cs typeface="Arial"/>
                <a:sym typeface="Arial"/>
              </a:rPr>
            </a:br>
            <a:r>
              <a:rPr lang="en" sz="1100">
                <a:latin typeface="Arial"/>
                <a:ea typeface="Arial"/>
                <a:cs typeface="Arial"/>
                <a:sym typeface="Arial"/>
              </a:rPr>
              <a:t> Independent samples t-test.</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Hypothesis:</a:t>
            </a:r>
            <a:br>
              <a:rPr b="1" lang="en" sz="1100">
                <a:latin typeface="Arial"/>
                <a:ea typeface="Arial"/>
                <a:cs typeface="Arial"/>
                <a:sym typeface="Arial"/>
              </a:rPr>
            </a:br>
            <a:r>
              <a:rPr lang="en" sz="1100">
                <a:latin typeface="Arial"/>
                <a:ea typeface="Arial"/>
                <a:cs typeface="Arial"/>
                <a:sym typeface="Arial"/>
              </a:rPr>
              <a:t> The type of promotional incentive significantly affects ordering intent.</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Results:</a:t>
            </a:r>
            <a:endParaRPr b="1" sz="1100">
              <a:latin typeface="Arial"/>
              <a:ea typeface="Arial"/>
              <a:cs typeface="Arial"/>
              <a:sym typeface="Arial"/>
            </a:endParaRPr>
          </a:p>
          <a:p>
            <a:pPr indent="-293211" lvl="0" marL="457200" rtl="0" algn="l">
              <a:lnSpc>
                <a:spcPct val="115000"/>
              </a:lnSpc>
              <a:spcBef>
                <a:spcPts val="1200"/>
              </a:spcBef>
              <a:spcAft>
                <a:spcPts val="0"/>
              </a:spcAft>
              <a:buSzPct val="100000"/>
              <a:buChar char="●"/>
            </a:pPr>
            <a:r>
              <a:rPr lang="en" sz="1100">
                <a:latin typeface="Arial"/>
                <a:ea typeface="Arial"/>
                <a:cs typeface="Arial"/>
                <a:sym typeface="Arial"/>
              </a:rPr>
              <a:t>Group A (BOGO): mean = 3.33; </a:t>
            </a:r>
            <a:br>
              <a:rPr lang="en" sz="1100">
                <a:latin typeface="Arial"/>
                <a:ea typeface="Arial"/>
                <a:cs typeface="Arial"/>
                <a:sym typeface="Arial"/>
              </a:rPr>
            </a:br>
            <a:r>
              <a:rPr lang="en" sz="1100">
                <a:latin typeface="Arial"/>
                <a:ea typeface="Arial"/>
                <a:cs typeface="Arial"/>
                <a:sym typeface="Arial"/>
              </a:rPr>
              <a:t>Group B (Canvas Bag): mean = 3.72.</a:t>
            </a:r>
            <a:br>
              <a:rPr lang="en" sz="1100">
                <a:latin typeface="Arial"/>
                <a:ea typeface="Arial"/>
                <a:cs typeface="Arial"/>
                <a:sym typeface="Arial"/>
              </a:rPr>
            </a:br>
            <a:endParaRPr sz="1100">
              <a:latin typeface="Arial"/>
              <a:ea typeface="Arial"/>
              <a:cs typeface="Arial"/>
              <a:sym typeface="Arial"/>
            </a:endParaRPr>
          </a:p>
          <a:p>
            <a:pPr indent="-293211" lvl="0" marL="457200" rtl="0" algn="l">
              <a:lnSpc>
                <a:spcPct val="115000"/>
              </a:lnSpc>
              <a:spcBef>
                <a:spcPts val="0"/>
              </a:spcBef>
              <a:spcAft>
                <a:spcPts val="0"/>
              </a:spcAft>
              <a:buSzPct val="100000"/>
              <a:buChar char="●"/>
            </a:pPr>
            <a:r>
              <a:rPr b="1" lang="en" sz="1100">
                <a:latin typeface="Arial"/>
                <a:ea typeface="Arial"/>
                <a:cs typeface="Arial"/>
                <a:sym typeface="Arial"/>
              </a:rPr>
              <a:t>t = -1.905</a:t>
            </a:r>
            <a:r>
              <a:rPr lang="en" sz="1100">
                <a:latin typeface="Arial"/>
                <a:ea typeface="Arial"/>
                <a:cs typeface="Arial"/>
                <a:sym typeface="Arial"/>
              </a:rPr>
              <a:t>, </a:t>
            </a:r>
            <a:r>
              <a:rPr b="1" lang="en" sz="1100">
                <a:latin typeface="Arial"/>
                <a:ea typeface="Arial"/>
                <a:cs typeface="Arial"/>
                <a:sym typeface="Arial"/>
              </a:rPr>
              <a:t>p = 0.059</a:t>
            </a:r>
            <a:r>
              <a:rPr lang="en" sz="1100">
                <a:latin typeface="Arial"/>
                <a:ea typeface="Arial"/>
                <a:cs typeface="Arial"/>
                <a:sym typeface="Arial"/>
              </a:rPr>
              <a:t> (significant at 10% level).</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None/>
            </a:pPr>
            <a:r>
              <a:rPr b="1" lang="en" sz="1100">
                <a:latin typeface="Arial"/>
                <a:ea typeface="Arial"/>
                <a:cs typeface="Arial"/>
                <a:sym typeface="Arial"/>
              </a:rPr>
              <a:t>Marketing Implications:</a:t>
            </a:r>
            <a:br>
              <a:rPr b="1" lang="en" sz="1100">
                <a:latin typeface="Arial"/>
                <a:ea typeface="Arial"/>
                <a:cs typeface="Arial"/>
                <a:sym typeface="Arial"/>
              </a:rPr>
            </a:br>
            <a:r>
              <a:rPr lang="en" sz="1100">
                <a:latin typeface="Arial"/>
                <a:ea typeface="Arial"/>
                <a:cs typeface="Arial"/>
                <a:sym typeface="Arial"/>
              </a:rPr>
              <a:t>Offering tangible gifts, such as a branded canvas bag, is more effective in stimulating purchase intent than price-based promotions.</a:t>
            </a:r>
            <a:endParaRPr b="1" sz="1100">
              <a:latin typeface="Arial"/>
              <a:ea typeface="Arial"/>
              <a:cs typeface="Arial"/>
              <a:sym typeface="Arial"/>
            </a:endParaRPr>
          </a:p>
        </p:txBody>
      </p:sp>
      <p:pic>
        <p:nvPicPr>
          <p:cNvPr id="369" name="Google Shape;369;p50"/>
          <p:cNvPicPr preferRelativeResize="0"/>
          <p:nvPr/>
        </p:nvPicPr>
        <p:blipFill>
          <a:blip r:embed="rId3">
            <a:alphaModFix/>
          </a:blip>
          <a:stretch>
            <a:fillRect/>
          </a:stretch>
        </p:blipFill>
        <p:spPr>
          <a:xfrm>
            <a:off x="5036075" y="1234900"/>
            <a:ext cx="3879400" cy="30085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73" name="Shape 373"/>
        <p:cNvGrpSpPr/>
        <p:nvPr/>
      </p:nvGrpSpPr>
      <p:grpSpPr>
        <a:xfrm>
          <a:off x="0" y="0"/>
          <a:ext cx="0" cy="0"/>
          <a:chOff x="0" y="0"/>
          <a:chExt cx="0" cy="0"/>
        </a:xfrm>
      </p:grpSpPr>
      <p:sp>
        <p:nvSpPr>
          <p:cNvPr id="374" name="Google Shape;374;p51"/>
          <p:cNvSpPr txBox="1"/>
          <p:nvPr>
            <p:ph type="title"/>
          </p:nvPr>
        </p:nvSpPr>
        <p:spPr>
          <a:xfrm>
            <a:off x="342971" y="205975"/>
            <a:ext cx="8572500" cy="8574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latin typeface="Arial"/>
                <a:ea typeface="Arial"/>
                <a:cs typeface="Arial"/>
                <a:sym typeface="Arial"/>
              </a:rPr>
              <a:t>Analysis 3: Effect of Promotion Type on Recommendation Rate (Chi-Square Test)</a:t>
            </a:r>
            <a:endParaRPr b="1" sz="2400">
              <a:latin typeface="Arial"/>
              <a:ea typeface="Arial"/>
              <a:cs typeface="Arial"/>
              <a:sym typeface="Arial"/>
            </a:endParaRPr>
          </a:p>
        </p:txBody>
      </p:sp>
      <p:sp>
        <p:nvSpPr>
          <p:cNvPr id="375" name="Google Shape;375;p51"/>
          <p:cNvSpPr txBox="1"/>
          <p:nvPr>
            <p:ph idx="1" type="body"/>
          </p:nvPr>
        </p:nvSpPr>
        <p:spPr>
          <a:xfrm>
            <a:off x="342973" y="1200150"/>
            <a:ext cx="4161000" cy="3394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Measure:</a:t>
            </a:r>
            <a:br>
              <a:rPr b="1" lang="en" sz="1100">
                <a:latin typeface="Arial"/>
                <a:ea typeface="Arial"/>
                <a:cs typeface="Arial"/>
                <a:sym typeface="Arial"/>
              </a:rPr>
            </a:br>
            <a:r>
              <a:rPr lang="en" sz="1100">
                <a:latin typeface="Arial"/>
                <a:ea typeface="Arial"/>
                <a:cs typeface="Arial"/>
                <a:sym typeface="Arial"/>
              </a:rPr>
              <a:t>Recommendation rates (%) under different promotions (BOGO vs. Canvas Bag).</a:t>
            </a:r>
            <a:br>
              <a:rPr lang="en" sz="1100">
                <a:latin typeface="Arial"/>
                <a:ea typeface="Arial"/>
                <a:cs typeface="Arial"/>
                <a:sym typeface="Arial"/>
              </a:rPr>
            </a:br>
            <a:r>
              <a:rPr b="1" lang="en" sz="1100">
                <a:latin typeface="Arial"/>
                <a:ea typeface="Arial"/>
                <a:cs typeface="Arial"/>
                <a:sym typeface="Arial"/>
              </a:rPr>
              <a:t>Test:</a:t>
            </a:r>
            <a:br>
              <a:rPr b="1" lang="en" sz="1100">
                <a:latin typeface="Arial"/>
                <a:ea typeface="Arial"/>
                <a:cs typeface="Arial"/>
                <a:sym typeface="Arial"/>
              </a:rPr>
            </a:br>
            <a:r>
              <a:rPr lang="en" sz="1035">
                <a:latin typeface="Arial"/>
                <a:ea typeface="Arial"/>
                <a:cs typeface="Arial"/>
                <a:sym typeface="Arial"/>
              </a:rPr>
              <a:t> Chi-square test of independence.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Hypothesis:</a:t>
            </a:r>
            <a:br>
              <a:rPr b="1" lang="en" sz="1100">
                <a:latin typeface="Arial"/>
                <a:ea typeface="Arial"/>
                <a:cs typeface="Arial"/>
                <a:sym typeface="Arial"/>
              </a:rPr>
            </a:br>
            <a:r>
              <a:rPr lang="en" sz="1100">
                <a:latin typeface="Arial"/>
                <a:ea typeface="Arial"/>
                <a:cs typeface="Arial"/>
                <a:sym typeface="Arial"/>
              </a:rPr>
              <a:t> Promotion type significantly affects the likelihood of recommendation.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Results:</a:t>
            </a:r>
            <a:endParaRPr b="1"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lang="en" sz="1100">
                <a:latin typeface="Arial"/>
                <a:ea typeface="Arial"/>
                <a:cs typeface="Arial"/>
                <a:sym typeface="Arial"/>
              </a:rPr>
              <a:t>BOGO: 42.6% recommendation rate; Canvas Bag: 79.3%.</a:t>
            </a:r>
            <a:br>
              <a:rPr lang="en"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 sz="1100">
                <a:latin typeface="Arial"/>
                <a:ea typeface="Arial"/>
                <a:cs typeface="Arial"/>
                <a:sym typeface="Arial"/>
              </a:rPr>
              <a:t>χ² = 14.42</a:t>
            </a:r>
            <a:r>
              <a:rPr lang="en" sz="1100">
                <a:latin typeface="Arial"/>
                <a:ea typeface="Arial"/>
                <a:cs typeface="Arial"/>
                <a:sym typeface="Arial"/>
              </a:rPr>
              <a:t>, </a:t>
            </a:r>
            <a:r>
              <a:rPr b="1" lang="en" sz="1100">
                <a:latin typeface="Arial"/>
                <a:ea typeface="Arial"/>
                <a:cs typeface="Arial"/>
                <a:sym typeface="Arial"/>
              </a:rPr>
              <a:t>p &lt; 0.001</a:t>
            </a:r>
            <a:r>
              <a:rPr lang="en"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Marketing Implications:</a:t>
            </a:r>
            <a:br>
              <a:rPr b="1" lang="en" sz="1100">
                <a:latin typeface="Arial"/>
                <a:ea typeface="Arial"/>
                <a:cs typeface="Arial"/>
                <a:sym typeface="Arial"/>
              </a:rPr>
            </a:br>
            <a:r>
              <a:rPr lang="en" sz="1100">
                <a:latin typeface="Arial"/>
                <a:ea typeface="Arial"/>
                <a:cs typeface="Arial"/>
                <a:sym typeface="Arial"/>
              </a:rPr>
              <a:t> Gift-based promotions substantially enhance customers' willingness to recommend the brand, suggesting higher viral potential compared to traditional discount incentives.</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b="1" sz="1100">
              <a:latin typeface="Arial"/>
              <a:ea typeface="Arial"/>
              <a:cs typeface="Arial"/>
              <a:sym typeface="Arial"/>
            </a:endParaRPr>
          </a:p>
          <a:p>
            <a:pPr indent="0" lvl="0" marL="0" rtl="0" algn="l">
              <a:lnSpc>
                <a:spcPct val="115000"/>
              </a:lnSpc>
              <a:spcBef>
                <a:spcPts val="1200"/>
              </a:spcBef>
              <a:spcAft>
                <a:spcPts val="0"/>
              </a:spcAft>
              <a:buNone/>
            </a:pPr>
            <a:r>
              <a:t/>
            </a:r>
            <a:endParaRPr b="1" sz="900">
              <a:latin typeface="Arial"/>
              <a:ea typeface="Arial"/>
              <a:cs typeface="Arial"/>
              <a:sym typeface="Arial"/>
            </a:endParaRPr>
          </a:p>
        </p:txBody>
      </p:sp>
      <p:pic>
        <p:nvPicPr>
          <p:cNvPr id="376" name="Google Shape;376;p51"/>
          <p:cNvPicPr preferRelativeResize="0"/>
          <p:nvPr/>
        </p:nvPicPr>
        <p:blipFill>
          <a:blip r:embed="rId3">
            <a:alphaModFix/>
          </a:blip>
          <a:stretch>
            <a:fillRect/>
          </a:stretch>
        </p:blipFill>
        <p:spPr>
          <a:xfrm>
            <a:off x="4656373" y="1215775"/>
            <a:ext cx="3775325" cy="377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80" name="Shape 380"/>
        <p:cNvGrpSpPr/>
        <p:nvPr/>
      </p:nvGrpSpPr>
      <p:grpSpPr>
        <a:xfrm>
          <a:off x="0" y="0"/>
          <a:ext cx="0" cy="0"/>
          <a:chOff x="0" y="0"/>
          <a:chExt cx="0" cy="0"/>
        </a:xfrm>
      </p:grpSpPr>
      <p:sp>
        <p:nvSpPr>
          <p:cNvPr id="381" name="Google Shape;381;p52"/>
          <p:cNvSpPr txBox="1"/>
          <p:nvPr>
            <p:ph type="title"/>
          </p:nvPr>
        </p:nvSpPr>
        <p:spPr>
          <a:xfrm>
            <a:off x="342971" y="205975"/>
            <a:ext cx="8572500" cy="8574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latin typeface="Arial"/>
                <a:ea typeface="Arial"/>
                <a:cs typeface="Arial"/>
                <a:sym typeface="Arial"/>
              </a:rPr>
              <a:t>Analysis 4: Relationship Between Gender and Recommendation Likelihood (</a:t>
            </a:r>
            <a:r>
              <a:rPr b="1" lang="en" sz="2400">
                <a:latin typeface="Arial"/>
                <a:ea typeface="Arial"/>
                <a:cs typeface="Arial"/>
                <a:sym typeface="Arial"/>
              </a:rPr>
              <a:t>Chi-Square Test</a:t>
            </a:r>
            <a:r>
              <a:rPr b="1" lang="en" sz="2400">
                <a:latin typeface="Arial"/>
                <a:ea typeface="Arial"/>
                <a:cs typeface="Arial"/>
                <a:sym typeface="Arial"/>
              </a:rPr>
              <a:t>)</a:t>
            </a:r>
            <a:endParaRPr b="1" sz="2400">
              <a:solidFill>
                <a:srgbClr val="1E1E1E"/>
              </a:solidFill>
              <a:latin typeface="Arial"/>
              <a:ea typeface="Arial"/>
              <a:cs typeface="Arial"/>
              <a:sym typeface="Arial"/>
            </a:endParaRPr>
          </a:p>
        </p:txBody>
      </p:sp>
      <p:sp>
        <p:nvSpPr>
          <p:cNvPr id="382" name="Google Shape;382;p52"/>
          <p:cNvSpPr txBox="1"/>
          <p:nvPr>
            <p:ph idx="1" type="body"/>
          </p:nvPr>
        </p:nvSpPr>
        <p:spPr>
          <a:xfrm>
            <a:off x="342975" y="1132425"/>
            <a:ext cx="8695200" cy="21393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None/>
            </a:pPr>
            <a:r>
              <a:rPr b="1" lang="en" sz="1100">
                <a:latin typeface="Arial"/>
                <a:ea typeface="Arial"/>
                <a:cs typeface="Arial"/>
                <a:sym typeface="Arial"/>
              </a:rPr>
              <a:t>Measure: </a:t>
            </a:r>
            <a:r>
              <a:rPr lang="en" sz="1100">
                <a:latin typeface="Arial"/>
                <a:ea typeface="Arial"/>
                <a:cs typeface="Arial"/>
                <a:sym typeface="Arial"/>
              </a:rPr>
              <a:t>Gender (binary coded) and likelihood to recommend the promotion.</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Test:</a:t>
            </a:r>
            <a:r>
              <a:rPr lang="en" sz="1100">
                <a:latin typeface="Arial"/>
                <a:ea typeface="Arial"/>
                <a:cs typeface="Arial"/>
                <a:sym typeface="Arial"/>
              </a:rPr>
              <a:t> </a:t>
            </a:r>
            <a:r>
              <a:rPr lang="en" sz="1035">
                <a:latin typeface="Arial"/>
                <a:ea typeface="Arial"/>
                <a:cs typeface="Arial"/>
                <a:sym typeface="Arial"/>
              </a:rPr>
              <a:t> Chi-square test of independence.</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Hypothesis:</a:t>
            </a:r>
            <a:r>
              <a:rPr lang="en" sz="1100">
                <a:latin typeface="Arial"/>
                <a:ea typeface="Arial"/>
                <a:cs typeface="Arial"/>
                <a:sym typeface="Arial"/>
              </a:rPr>
              <a:t> Gender differences exist in consumers' willingness to recommend.</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Results: </a:t>
            </a:r>
            <a:r>
              <a:rPr b="1" lang="en" sz="1035">
                <a:latin typeface="Arial"/>
                <a:ea typeface="Arial"/>
                <a:cs typeface="Arial"/>
                <a:sym typeface="Arial"/>
              </a:rPr>
              <a:t>χ² = 1.223</a:t>
            </a:r>
            <a:r>
              <a:rPr lang="en" sz="1035">
                <a:latin typeface="Arial"/>
                <a:ea typeface="Arial"/>
                <a:cs typeface="Arial"/>
                <a:sym typeface="Arial"/>
              </a:rPr>
              <a:t>, </a:t>
            </a:r>
            <a:r>
              <a:rPr b="1" lang="en" sz="1035">
                <a:latin typeface="Arial"/>
                <a:ea typeface="Arial"/>
                <a:cs typeface="Arial"/>
                <a:sym typeface="Arial"/>
              </a:rPr>
              <a:t>p = 0.269 </a:t>
            </a:r>
            <a:r>
              <a:rPr lang="en" sz="1035">
                <a:latin typeface="Arial"/>
                <a:ea typeface="Arial"/>
                <a:cs typeface="Arial"/>
                <a:sym typeface="Arial"/>
              </a:rPr>
              <a:t> (not statistically significant).</a:t>
            </a:r>
            <a:endParaRPr sz="1100">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Marketing Implications:</a:t>
            </a:r>
            <a:br>
              <a:rPr b="1" lang="en" sz="1100">
                <a:latin typeface="Arial"/>
                <a:ea typeface="Arial"/>
                <a:cs typeface="Arial"/>
                <a:sym typeface="Arial"/>
              </a:rPr>
            </a:br>
            <a:r>
              <a:rPr lang="en" sz="1100">
                <a:latin typeface="Arial"/>
                <a:ea typeface="Arial"/>
                <a:cs typeface="Arial"/>
                <a:sym typeface="Arial"/>
              </a:rPr>
              <a:t>Recommendation behaviors do not differ significantly by gender; campaigns can be targeted uniformly across male and female audiences.</a:t>
            </a:r>
            <a:endParaRPr b="1" sz="1100">
              <a:latin typeface="Arial"/>
              <a:ea typeface="Arial"/>
              <a:cs typeface="Arial"/>
              <a:sym typeface="Arial"/>
            </a:endParaRPr>
          </a:p>
        </p:txBody>
      </p:sp>
      <p:pic>
        <p:nvPicPr>
          <p:cNvPr id="383" name="Google Shape;383;p52"/>
          <p:cNvPicPr preferRelativeResize="0"/>
          <p:nvPr/>
        </p:nvPicPr>
        <p:blipFill>
          <a:blip r:embed="rId3">
            <a:alphaModFix/>
          </a:blip>
          <a:stretch>
            <a:fillRect/>
          </a:stretch>
        </p:blipFill>
        <p:spPr>
          <a:xfrm>
            <a:off x="444475" y="3271725"/>
            <a:ext cx="5799676" cy="1731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87" name="Shape 387"/>
        <p:cNvGrpSpPr/>
        <p:nvPr/>
      </p:nvGrpSpPr>
      <p:grpSpPr>
        <a:xfrm>
          <a:off x="0" y="0"/>
          <a:ext cx="0" cy="0"/>
          <a:chOff x="0" y="0"/>
          <a:chExt cx="0" cy="0"/>
        </a:xfrm>
      </p:grpSpPr>
      <p:sp>
        <p:nvSpPr>
          <p:cNvPr id="388" name="Google Shape;388;p53"/>
          <p:cNvSpPr txBox="1"/>
          <p:nvPr>
            <p:ph idx="1" type="body"/>
          </p:nvPr>
        </p:nvSpPr>
        <p:spPr>
          <a:xfrm>
            <a:off x="541870" y="2180035"/>
            <a:ext cx="5830800" cy="1125000"/>
          </a:xfrm>
          <a:prstGeom prst="rect">
            <a:avLst/>
          </a:prstGeom>
        </p:spPr>
        <p:txBody>
          <a:bodyPr anchorCtr="0" anchor="t" bIns="34275" lIns="68575" spcFirstLastPara="1" rIns="68575" wrap="square" tIns="34275">
            <a:normAutofit fontScale="62500" lnSpcReduction="20000"/>
          </a:bodyPr>
          <a:lstStyle/>
          <a:p>
            <a:pPr indent="0" lvl="0" marL="0" rtl="0" algn="l">
              <a:spcBef>
                <a:spcPts val="300"/>
              </a:spcBef>
              <a:spcAft>
                <a:spcPts val="0"/>
              </a:spcAft>
              <a:buNone/>
            </a:pPr>
            <a:r>
              <a:rPr b="1" lang="en" sz="4800">
                <a:solidFill>
                  <a:schemeClr val="dk1"/>
                </a:solidFill>
              </a:rPr>
              <a:t>Part </a:t>
            </a:r>
            <a:r>
              <a:rPr b="1" lang="en" sz="4800"/>
              <a:t>2</a:t>
            </a:r>
            <a:r>
              <a:rPr b="1" lang="en" sz="4800">
                <a:solidFill>
                  <a:schemeClr val="dk1"/>
                </a:solidFill>
              </a:rPr>
              <a:t>.</a:t>
            </a:r>
            <a:endParaRPr b="1" sz="4800">
              <a:solidFill>
                <a:schemeClr val="dk1"/>
              </a:solidFill>
            </a:endParaRPr>
          </a:p>
          <a:p>
            <a:pPr indent="0" lvl="0" marL="0" rtl="0" algn="l">
              <a:spcBef>
                <a:spcPts val="300"/>
              </a:spcBef>
              <a:spcAft>
                <a:spcPts val="0"/>
              </a:spcAft>
              <a:buNone/>
            </a:pPr>
            <a:r>
              <a:rPr b="1" lang="en" sz="4800"/>
              <a:t>Consumer Experience</a:t>
            </a:r>
            <a:endParaRPr b="1" sz="4800"/>
          </a:p>
          <a:p>
            <a:pPr indent="0" lvl="0" marL="0" rtl="0" algn="l">
              <a:spcBef>
                <a:spcPts val="300"/>
              </a:spcBef>
              <a:spcAft>
                <a:spcPts val="0"/>
              </a:spcAft>
              <a:buNone/>
            </a:pPr>
            <a:r>
              <a:t/>
            </a:r>
            <a:endParaRPr b="1"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92" name="Shape 392"/>
        <p:cNvGrpSpPr/>
        <p:nvPr/>
      </p:nvGrpSpPr>
      <p:grpSpPr>
        <a:xfrm>
          <a:off x="0" y="0"/>
          <a:ext cx="0" cy="0"/>
          <a:chOff x="0" y="0"/>
          <a:chExt cx="0" cy="0"/>
        </a:xfrm>
      </p:grpSpPr>
      <p:sp>
        <p:nvSpPr>
          <p:cNvPr id="393" name="Google Shape;393;p54"/>
          <p:cNvSpPr txBox="1"/>
          <p:nvPr>
            <p:ph type="title"/>
          </p:nvPr>
        </p:nvSpPr>
        <p:spPr>
          <a:xfrm>
            <a:off x="342975" y="0"/>
            <a:ext cx="3579900" cy="5403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1E1E1E"/>
              </a:buClr>
              <a:buSzPts val="2400"/>
              <a:buFont typeface="Calibri"/>
              <a:buNone/>
            </a:pPr>
            <a:r>
              <a:rPr b="1" lang="en" sz="2400">
                <a:solidFill>
                  <a:srgbClr val="1E1E1E"/>
                </a:solidFill>
              </a:rPr>
              <a:t>Exploratory Data Analysis</a:t>
            </a:r>
            <a:endParaRPr/>
          </a:p>
        </p:txBody>
      </p:sp>
      <p:sp>
        <p:nvSpPr>
          <p:cNvPr id="394" name="Google Shape;394;p54"/>
          <p:cNvSpPr txBox="1"/>
          <p:nvPr>
            <p:ph idx="1" type="body"/>
          </p:nvPr>
        </p:nvSpPr>
        <p:spPr>
          <a:xfrm>
            <a:off x="342975" y="716950"/>
            <a:ext cx="5350800" cy="4364400"/>
          </a:xfrm>
          <a:prstGeom prst="rect">
            <a:avLst/>
          </a:prstGeom>
          <a:noFill/>
          <a:ln>
            <a:noFill/>
          </a:ln>
        </p:spPr>
        <p:txBody>
          <a:bodyPr anchorCtr="0" anchor="t" bIns="34275" lIns="68575" spcFirstLastPara="1" rIns="68575" wrap="square" tIns="34275">
            <a:noAutofit/>
          </a:bodyPr>
          <a:lstStyle/>
          <a:p>
            <a:pPr indent="-330200" lvl="0" marL="457200" rtl="0" algn="l">
              <a:lnSpc>
                <a:spcPct val="115000"/>
              </a:lnSpc>
              <a:spcBef>
                <a:spcPts val="1200"/>
              </a:spcBef>
              <a:spcAft>
                <a:spcPts val="0"/>
              </a:spcAft>
              <a:buSzPts val="1600"/>
              <a:buFont typeface="Arial"/>
              <a:buChar char="●"/>
            </a:pPr>
            <a:r>
              <a:rPr b="1" lang="en" sz="1600">
                <a:latin typeface="Arial"/>
                <a:ea typeface="Arial"/>
                <a:cs typeface="Arial"/>
                <a:sym typeface="Arial"/>
              </a:rPr>
              <a:t>Pt.2 Consumer Experience Survey：</a:t>
            </a:r>
            <a:endParaRPr b="1" sz="1600">
              <a:latin typeface="Arial"/>
              <a:ea typeface="Arial"/>
              <a:cs typeface="Arial"/>
              <a:sym typeface="Arial"/>
            </a:endParaRPr>
          </a:p>
          <a:p>
            <a:pPr indent="-298450" lvl="1" marL="914400" rtl="0" algn="l">
              <a:lnSpc>
                <a:spcPct val="115000"/>
              </a:lnSpc>
              <a:spcBef>
                <a:spcPts val="0"/>
              </a:spcBef>
              <a:spcAft>
                <a:spcPts val="0"/>
              </a:spcAft>
              <a:buSzPts val="1100"/>
              <a:buAutoNum type="alphaLcPeriod"/>
            </a:pPr>
            <a:r>
              <a:rPr lang="en" sz="1100">
                <a:latin typeface="Arial"/>
                <a:ea typeface="Arial"/>
                <a:cs typeface="Arial"/>
                <a:sym typeface="Arial"/>
              </a:rPr>
              <a:t>Results on the importance of factors affecting satisfaction: </a:t>
            </a:r>
            <a:r>
              <a:rPr b="1" lang="en" sz="1100">
                <a:latin typeface="Arial"/>
                <a:ea typeface="Arial"/>
                <a:cs typeface="Arial"/>
                <a:sym typeface="Arial"/>
              </a:rPr>
              <a:t>Factors like drink taste, order smoothness, and waiting time are considered most important for satisfaction.</a:t>
            </a:r>
            <a:endParaRPr b="1" sz="1100">
              <a:latin typeface="Arial"/>
              <a:ea typeface="Arial"/>
              <a:cs typeface="Arial"/>
              <a:sym typeface="Arial"/>
            </a:endParaRPr>
          </a:p>
          <a:p>
            <a:pPr indent="-298450" lvl="1" marL="914400" rtl="0" algn="l">
              <a:lnSpc>
                <a:spcPct val="115000"/>
              </a:lnSpc>
              <a:spcBef>
                <a:spcPts val="0"/>
              </a:spcBef>
              <a:spcAft>
                <a:spcPts val="0"/>
              </a:spcAft>
              <a:buSzPts val="1100"/>
              <a:buAutoNum type="alphaLcPeriod"/>
            </a:pPr>
            <a:r>
              <a:rPr lang="en" sz="1100">
                <a:latin typeface="Arial"/>
                <a:ea typeface="Arial"/>
                <a:cs typeface="Arial"/>
                <a:sym typeface="Arial"/>
              </a:rPr>
              <a:t>Current actual overall satisfaction: </a:t>
            </a:r>
            <a:r>
              <a:rPr b="1" lang="en" sz="1100">
                <a:latin typeface="Arial"/>
                <a:ea typeface="Arial"/>
                <a:cs typeface="Arial"/>
                <a:sym typeface="Arial"/>
              </a:rPr>
              <a:t>Overall, most respondents reported being satisfied or neutral about their latest HEYTEA experience.</a:t>
            </a:r>
            <a:endParaRPr b="1" sz="1100">
              <a:latin typeface="Arial"/>
              <a:ea typeface="Arial"/>
              <a:cs typeface="Arial"/>
              <a:sym typeface="Arial"/>
            </a:endParaRPr>
          </a:p>
          <a:p>
            <a:pPr indent="-298450" lvl="1" marL="914400" rtl="0" algn="l">
              <a:lnSpc>
                <a:spcPct val="115000"/>
              </a:lnSpc>
              <a:spcBef>
                <a:spcPts val="0"/>
              </a:spcBef>
              <a:spcAft>
                <a:spcPts val="0"/>
              </a:spcAft>
              <a:buSzPts val="1100"/>
              <a:buAutoNum type="alphaLcPeriod"/>
            </a:pPr>
            <a:r>
              <a:rPr lang="en" sz="1100">
                <a:latin typeface="Arial"/>
                <a:ea typeface="Arial"/>
                <a:cs typeface="Arial"/>
                <a:sym typeface="Arial"/>
              </a:rPr>
              <a:t>Satisfaction with various factors: </a:t>
            </a:r>
            <a:r>
              <a:rPr b="1" lang="en" sz="1100">
                <a:latin typeface="Arial"/>
                <a:ea typeface="Arial"/>
                <a:cs typeface="Arial"/>
                <a:sym typeface="Arial"/>
              </a:rPr>
              <a:t>Satisfaction is highest for drink taste but lower for pick-up experience and waiting time.</a:t>
            </a:r>
            <a:br>
              <a:rPr b="1" lang="en" sz="1100">
                <a:latin typeface="Arial"/>
                <a:ea typeface="Arial"/>
                <a:cs typeface="Arial"/>
                <a:sym typeface="Arial"/>
              </a:rPr>
            </a:br>
            <a:br>
              <a:rPr lang="en" sz="1600">
                <a:latin typeface="Arial"/>
                <a:ea typeface="Arial"/>
                <a:cs typeface="Arial"/>
                <a:sym typeface="Arial"/>
              </a:rPr>
            </a:br>
            <a:endParaRPr sz="1200">
              <a:solidFill>
                <a:srgbClr val="1F1F1F"/>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t/>
            </a:r>
            <a:endParaRPr b="1" sz="1600">
              <a:latin typeface="Arial"/>
              <a:ea typeface="Arial"/>
              <a:cs typeface="Arial"/>
              <a:sym typeface="Arial"/>
            </a:endParaRPr>
          </a:p>
        </p:txBody>
      </p:sp>
      <p:pic>
        <p:nvPicPr>
          <p:cNvPr id="395" name="Google Shape;395;p54"/>
          <p:cNvPicPr preferRelativeResize="0"/>
          <p:nvPr/>
        </p:nvPicPr>
        <p:blipFill>
          <a:blip r:embed="rId3">
            <a:alphaModFix/>
          </a:blip>
          <a:stretch>
            <a:fillRect/>
          </a:stretch>
        </p:blipFill>
        <p:spPr>
          <a:xfrm>
            <a:off x="5753075" y="372525"/>
            <a:ext cx="3390925" cy="2093375"/>
          </a:xfrm>
          <a:prstGeom prst="rect">
            <a:avLst/>
          </a:prstGeom>
          <a:noFill/>
          <a:ln>
            <a:noFill/>
          </a:ln>
        </p:spPr>
      </p:pic>
      <p:pic>
        <p:nvPicPr>
          <p:cNvPr id="396" name="Google Shape;396;p54"/>
          <p:cNvPicPr preferRelativeResize="0"/>
          <p:nvPr/>
        </p:nvPicPr>
        <p:blipFill>
          <a:blip r:embed="rId4">
            <a:alphaModFix/>
          </a:blip>
          <a:stretch>
            <a:fillRect/>
          </a:stretch>
        </p:blipFill>
        <p:spPr>
          <a:xfrm>
            <a:off x="920476" y="2772825"/>
            <a:ext cx="3651515" cy="2254251"/>
          </a:xfrm>
          <a:prstGeom prst="rect">
            <a:avLst/>
          </a:prstGeom>
          <a:noFill/>
          <a:ln>
            <a:noFill/>
          </a:ln>
        </p:spPr>
      </p:pic>
      <p:pic>
        <p:nvPicPr>
          <p:cNvPr id="397" name="Google Shape;397;p54"/>
          <p:cNvPicPr preferRelativeResize="0"/>
          <p:nvPr/>
        </p:nvPicPr>
        <p:blipFill>
          <a:blip r:embed="rId5">
            <a:alphaModFix/>
          </a:blip>
          <a:stretch>
            <a:fillRect/>
          </a:stretch>
        </p:blipFill>
        <p:spPr>
          <a:xfrm>
            <a:off x="5269500" y="2772825"/>
            <a:ext cx="3874499" cy="225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401" name="Shape 401"/>
        <p:cNvGrpSpPr/>
        <p:nvPr/>
      </p:nvGrpSpPr>
      <p:grpSpPr>
        <a:xfrm>
          <a:off x="0" y="0"/>
          <a:ext cx="0" cy="0"/>
          <a:chOff x="0" y="0"/>
          <a:chExt cx="0" cy="0"/>
        </a:xfrm>
      </p:grpSpPr>
      <p:sp>
        <p:nvSpPr>
          <p:cNvPr id="402" name="Google Shape;402;p55"/>
          <p:cNvSpPr txBox="1"/>
          <p:nvPr>
            <p:ph type="title"/>
          </p:nvPr>
        </p:nvSpPr>
        <p:spPr>
          <a:xfrm>
            <a:off x="342975" y="0"/>
            <a:ext cx="4567800" cy="5403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1E1E1E"/>
              </a:buClr>
              <a:buSzPts val="2400"/>
              <a:buFont typeface="Calibri"/>
              <a:buNone/>
            </a:pPr>
            <a:r>
              <a:rPr b="1" lang="en" sz="2400">
                <a:solidFill>
                  <a:srgbClr val="1E1E1E"/>
                </a:solidFill>
              </a:rPr>
              <a:t>Context of Consumer Behavior</a:t>
            </a:r>
            <a:endParaRPr/>
          </a:p>
        </p:txBody>
      </p:sp>
      <p:pic>
        <p:nvPicPr>
          <p:cNvPr id="403" name="Google Shape;403;p55"/>
          <p:cNvPicPr preferRelativeResize="0"/>
          <p:nvPr/>
        </p:nvPicPr>
        <p:blipFill>
          <a:blip r:embed="rId3">
            <a:alphaModFix/>
          </a:blip>
          <a:stretch>
            <a:fillRect/>
          </a:stretch>
        </p:blipFill>
        <p:spPr>
          <a:xfrm>
            <a:off x="342975" y="692700"/>
            <a:ext cx="4135626" cy="2080125"/>
          </a:xfrm>
          <a:prstGeom prst="rect">
            <a:avLst/>
          </a:prstGeom>
          <a:noFill/>
          <a:ln>
            <a:noFill/>
          </a:ln>
        </p:spPr>
      </p:pic>
      <p:pic>
        <p:nvPicPr>
          <p:cNvPr id="404" name="Google Shape;404;p55"/>
          <p:cNvPicPr preferRelativeResize="0"/>
          <p:nvPr/>
        </p:nvPicPr>
        <p:blipFill>
          <a:blip r:embed="rId4">
            <a:alphaModFix/>
          </a:blip>
          <a:stretch>
            <a:fillRect/>
          </a:stretch>
        </p:blipFill>
        <p:spPr>
          <a:xfrm>
            <a:off x="4910775" y="692700"/>
            <a:ext cx="3484941" cy="2080125"/>
          </a:xfrm>
          <a:prstGeom prst="rect">
            <a:avLst/>
          </a:prstGeom>
          <a:noFill/>
          <a:ln>
            <a:noFill/>
          </a:ln>
        </p:spPr>
      </p:pic>
      <p:pic>
        <p:nvPicPr>
          <p:cNvPr id="405" name="Google Shape;405;p55"/>
          <p:cNvPicPr preferRelativeResize="0"/>
          <p:nvPr/>
        </p:nvPicPr>
        <p:blipFill>
          <a:blip r:embed="rId5">
            <a:alphaModFix/>
          </a:blip>
          <a:stretch>
            <a:fillRect/>
          </a:stretch>
        </p:blipFill>
        <p:spPr>
          <a:xfrm>
            <a:off x="342975" y="2925225"/>
            <a:ext cx="5276447" cy="2065875"/>
          </a:xfrm>
          <a:prstGeom prst="rect">
            <a:avLst/>
          </a:prstGeom>
          <a:noFill/>
          <a:ln>
            <a:noFill/>
          </a:ln>
        </p:spPr>
      </p:pic>
      <p:sp>
        <p:nvSpPr>
          <p:cNvPr id="406" name="Google Shape;406;p55"/>
          <p:cNvSpPr txBox="1"/>
          <p:nvPr/>
        </p:nvSpPr>
        <p:spPr>
          <a:xfrm>
            <a:off x="5852575" y="3029963"/>
            <a:ext cx="30000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t>Most respondents visit HEYTEA about once a month or 2–3 times per month. Responses regarding the last purchase time were fairly evenly distributed across the three options. Half of the respondents typically place orders online via kiosk or app, while the rest prefer in-store ordering or use both methods.</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410" name="Shape 410"/>
        <p:cNvGrpSpPr/>
        <p:nvPr/>
      </p:nvGrpSpPr>
      <p:grpSpPr>
        <a:xfrm>
          <a:off x="0" y="0"/>
          <a:ext cx="0" cy="0"/>
          <a:chOff x="0" y="0"/>
          <a:chExt cx="0" cy="0"/>
        </a:xfrm>
      </p:grpSpPr>
      <p:sp>
        <p:nvSpPr>
          <p:cNvPr id="411" name="Google Shape;411;p56"/>
          <p:cNvSpPr txBox="1"/>
          <p:nvPr>
            <p:ph type="title"/>
          </p:nvPr>
        </p:nvSpPr>
        <p:spPr>
          <a:xfrm>
            <a:off x="342971" y="205975"/>
            <a:ext cx="8572500" cy="8574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latin typeface="Arial"/>
                <a:ea typeface="Arial"/>
                <a:cs typeface="Arial"/>
                <a:sym typeface="Arial"/>
              </a:rPr>
              <a:t>Analysis 5: Predictors of Customer Satisfaction (Multiple Linear Regression)</a:t>
            </a:r>
            <a:endParaRPr b="1" sz="2400">
              <a:latin typeface="Arial"/>
              <a:ea typeface="Arial"/>
              <a:cs typeface="Arial"/>
              <a:sym typeface="Arial"/>
            </a:endParaRPr>
          </a:p>
        </p:txBody>
      </p:sp>
      <p:sp>
        <p:nvSpPr>
          <p:cNvPr id="412" name="Google Shape;412;p56"/>
          <p:cNvSpPr txBox="1"/>
          <p:nvPr>
            <p:ph idx="1" type="body"/>
          </p:nvPr>
        </p:nvSpPr>
        <p:spPr>
          <a:xfrm>
            <a:off x="342975" y="1200150"/>
            <a:ext cx="8642400" cy="3276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1100">
                <a:latin typeface="Arial"/>
                <a:ea typeface="Arial"/>
                <a:cs typeface="Arial"/>
                <a:sym typeface="Arial"/>
              </a:rPr>
              <a:t>Measure: </a:t>
            </a:r>
            <a:r>
              <a:rPr lang="en" sz="1100">
                <a:latin typeface="Arial"/>
                <a:ea typeface="Arial"/>
                <a:cs typeface="Arial"/>
                <a:sym typeface="Arial"/>
              </a:rPr>
              <a:t>Overall satisfaction as the dependent variable; ratings of drink taste, in-store environment, price level, waiting time, pick-up experience, and staff service as predictors.</a:t>
            </a:r>
            <a:br>
              <a:rPr lang="en" sz="1100">
                <a:latin typeface="Arial"/>
                <a:ea typeface="Arial"/>
                <a:cs typeface="Arial"/>
                <a:sym typeface="Arial"/>
              </a:rPr>
            </a:br>
            <a:br>
              <a:rPr lang="en" sz="1100">
                <a:latin typeface="Arial"/>
                <a:ea typeface="Arial"/>
                <a:cs typeface="Arial"/>
                <a:sym typeface="Arial"/>
              </a:rPr>
            </a:br>
            <a:r>
              <a:rPr b="1" lang="en" sz="1100">
                <a:latin typeface="Arial"/>
                <a:ea typeface="Arial"/>
                <a:cs typeface="Arial"/>
                <a:sym typeface="Arial"/>
              </a:rPr>
              <a:t>Test: </a:t>
            </a:r>
            <a:r>
              <a:rPr lang="en" sz="1100">
                <a:latin typeface="Arial"/>
                <a:ea typeface="Arial"/>
                <a:cs typeface="Arial"/>
                <a:sym typeface="Arial"/>
              </a:rPr>
              <a:t>Multiple linear regression.</a:t>
            </a:r>
            <a:br>
              <a:rPr lang="en" sz="1100">
                <a:latin typeface="Arial"/>
                <a:ea typeface="Arial"/>
                <a:cs typeface="Arial"/>
                <a:sym typeface="Arial"/>
              </a:rPr>
            </a:br>
            <a:br>
              <a:rPr lang="en" sz="1100">
                <a:latin typeface="Arial"/>
                <a:ea typeface="Arial"/>
                <a:cs typeface="Arial"/>
                <a:sym typeface="Arial"/>
              </a:rPr>
            </a:br>
            <a:r>
              <a:rPr b="1" lang="en" sz="1100">
                <a:latin typeface="Arial"/>
                <a:ea typeface="Arial"/>
                <a:cs typeface="Arial"/>
                <a:sym typeface="Arial"/>
              </a:rPr>
              <a:t>H</a:t>
            </a:r>
            <a:r>
              <a:rPr b="1" lang="en" sz="1100">
                <a:latin typeface="Arial"/>
                <a:ea typeface="Arial"/>
                <a:cs typeface="Arial"/>
                <a:sym typeface="Arial"/>
              </a:rPr>
              <a:t>ypothesis: </a:t>
            </a:r>
            <a:r>
              <a:rPr lang="en" sz="1100">
                <a:latin typeface="Arial"/>
                <a:ea typeface="Arial"/>
                <a:cs typeface="Arial"/>
                <a:sym typeface="Arial"/>
              </a:rPr>
              <a:t>Customer experience factors significantly predict overall satisfaction.</a:t>
            </a:r>
            <a:br>
              <a:rPr lang="en" sz="1100">
                <a:latin typeface="Arial"/>
                <a:ea typeface="Arial"/>
                <a:cs typeface="Arial"/>
                <a:sym typeface="Arial"/>
              </a:rPr>
            </a:br>
            <a:br>
              <a:rPr lang="en" sz="1100">
                <a:latin typeface="Arial"/>
                <a:ea typeface="Arial"/>
                <a:cs typeface="Arial"/>
                <a:sym typeface="Arial"/>
              </a:rPr>
            </a:br>
            <a:r>
              <a:rPr b="1" lang="en" sz="1100">
                <a:latin typeface="Arial"/>
                <a:ea typeface="Arial"/>
                <a:cs typeface="Arial"/>
                <a:sym typeface="Arial"/>
              </a:rPr>
              <a:t>Results:</a:t>
            </a:r>
            <a:br>
              <a:rPr b="1" lang="en" sz="1100">
                <a:latin typeface="Arial"/>
                <a:ea typeface="Arial"/>
                <a:cs typeface="Arial"/>
                <a:sym typeface="Arial"/>
              </a:rPr>
            </a:br>
            <a:r>
              <a:rPr b="1" lang="en" sz="1100">
                <a:latin typeface="Arial"/>
                <a:ea typeface="Arial"/>
                <a:cs typeface="Arial"/>
                <a:sym typeface="Arial"/>
              </a:rPr>
              <a:t>· </a:t>
            </a:r>
            <a:r>
              <a:rPr lang="en" sz="1100">
                <a:latin typeface="Arial"/>
                <a:ea typeface="Arial"/>
                <a:cs typeface="Arial"/>
                <a:sym typeface="Arial"/>
              </a:rPr>
              <a:t>Significant predictors: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         · </a:t>
            </a:r>
            <a:r>
              <a:rPr b="1" lang="en" sz="1100">
                <a:latin typeface="Arial"/>
                <a:ea typeface="Arial"/>
                <a:cs typeface="Arial"/>
                <a:sym typeface="Arial"/>
              </a:rPr>
              <a:t>In-Store Environment :</a:t>
            </a:r>
            <a:endParaRPr b="1"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            (</a:t>
            </a:r>
            <a:r>
              <a:rPr b="1" lang="en" sz="1100">
                <a:latin typeface="Arial"/>
                <a:ea typeface="Arial"/>
                <a:cs typeface="Arial"/>
                <a:sym typeface="Arial"/>
              </a:rPr>
              <a:t>β = 0.2824, p = 0.046</a:t>
            </a:r>
            <a:r>
              <a:rPr lang="en" sz="1100">
                <a:latin typeface="Arial"/>
                <a:ea typeface="Arial"/>
                <a:cs typeface="Arial"/>
                <a:sym typeface="Arial"/>
              </a:rPr>
              <a:t>) </a:t>
            </a:r>
            <a:br>
              <a:rPr lang="en" sz="1100">
                <a:latin typeface="Arial"/>
                <a:ea typeface="Arial"/>
                <a:cs typeface="Arial"/>
                <a:sym typeface="Arial"/>
              </a:rPr>
            </a:br>
            <a:r>
              <a:rPr lang="en" sz="1100">
                <a:latin typeface="Arial"/>
                <a:ea typeface="Arial"/>
                <a:cs typeface="Arial"/>
                <a:sym typeface="Arial"/>
              </a:rPr>
              <a:t>· </a:t>
            </a:r>
            <a:r>
              <a:rPr lang="en" sz="1100" u="sng">
                <a:latin typeface="Arial"/>
                <a:ea typeface="Arial"/>
                <a:cs typeface="Arial"/>
                <a:sym typeface="Arial"/>
              </a:rPr>
              <a:t>Taste </a:t>
            </a:r>
            <a:r>
              <a:rPr lang="en" sz="1100">
                <a:latin typeface="Arial"/>
                <a:ea typeface="Arial"/>
                <a:cs typeface="Arial"/>
                <a:sym typeface="Arial"/>
              </a:rPr>
              <a:t>&amp; </a:t>
            </a:r>
            <a:r>
              <a:rPr lang="en" sz="1100" u="sng">
                <a:latin typeface="Arial"/>
                <a:ea typeface="Arial"/>
                <a:cs typeface="Arial"/>
                <a:sym typeface="Arial"/>
              </a:rPr>
              <a:t>Wait time</a:t>
            </a:r>
            <a:r>
              <a:rPr lang="en" sz="1100">
                <a:latin typeface="Arial"/>
                <a:ea typeface="Arial"/>
                <a:cs typeface="Arial"/>
                <a:sym typeface="Arial"/>
              </a:rPr>
              <a:t> were close to </a:t>
            </a:r>
            <a:r>
              <a:rPr b="1" lang="en" sz="1100">
                <a:latin typeface="Arial"/>
                <a:ea typeface="Arial"/>
                <a:cs typeface="Arial"/>
                <a:sym typeface="Arial"/>
              </a:rPr>
              <a:t>significance</a:t>
            </a:r>
            <a:r>
              <a:rPr lang="en"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         · </a:t>
            </a:r>
            <a:r>
              <a:rPr b="1" lang="en" sz="1100">
                <a:latin typeface="Arial"/>
                <a:ea typeface="Arial"/>
                <a:cs typeface="Arial"/>
                <a:sym typeface="Arial"/>
              </a:rPr>
              <a:t>R² = 0.213</a:t>
            </a:r>
            <a:endParaRPr sz="1100">
              <a:latin typeface="Arial"/>
              <a:ea typeface="Arial"/>
              <a:cs typeface="Arial"/>
              <a:sym typeface="Arial"/>
            </a:endParaRPr>
          </a:p>
          <a:p>
            <a:pPr indent="0" lvl="0" marL="0" rtl="0" algn="l">
              <a:lnSpc>
                <a:spcPct val="115000"/>
              </a:lnSpc>
              <a:spcBef>
                <a:spcPts val="0"/>
              </a:spcBef>
              <a:spcAft>
                <a:spcPts val="0"/>
              </a:spcAft>
              <a:buNone/>
            </a:pPr>
            <a:br>
              <a:rPr b="1" lang="en" sz="1100">
                <a:latin typeface="Arial"/>
                <a:ea typeface="Arial"/>
                <a:cs typeface="Arial"/>
                <a:sym typeface="Arial"/>
              </a:rPr>
            </a:br>
            <a:r>
              <a:rPr b="1" lang="en" sz="1100">
                <a:latin typeface="Arial"/>
                <a:ea typeface="Arial"/>
                <a:cs typeface="Arial"/>
                <a:sym typeface="Arial"/>
              </a:rPr>
              <a:t>Marketing Implications: </a:t>
            </a:r>
            <a:br>
              <a:rPr b="1" lang="en" sz="1100">
                <a:latin typeface="Arial"/>
                <a:ea typeface="Arial"/>
                <a:cs typeface="Arial"/>
                <a:sym typeface="Arial"/>
              </a:rPr>
            </a:br>
            <a:r>
              <a:rPr lang="en" sz="1100">
                <a:latin typeface="Arial"/>
                <a:ea typeface="Arial"/>
                <a:cs typeface="Arial"/>
                <a:sym typeface="Arial"/>
              </a:rPr>
              <a:t>The physical environment is the primary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driver of satisfaction. HEYTEA should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prioritize improving store layout, ambiance,</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 cleanliness, and design to enhance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customer perceptions and encourage loyalty.</a:t>
            </a:r>
            <a:endParaRPr b="1" sz="700">
              <a:latin typeface="Arial"/>
              <a:ea typeface="Arial"/>
              <a:cs typeface="Arial"/>
              <a:sym typeface="Arial"/>
            </a:endParaRPr>
          </a:p>
        </p:txBody>
      </p:sp>
      <p:pic>
        <p:nvPicPr>
          <p:cNvPr id="413" name="Google Shape;413;p56"/>
          <p:cNvPicPr preferRelativeResize="0"/>
          <p:nvPr/>
        </p:nvPicPr>
        <p:blipFill>
          <a:blip r:embed="rId3">
            <a:alphaModFix/>
          </a:blip>
          <a:stretch>
            <a:fillRect/>
          </a:stretch>
        </p:blipFill>
        <p:spPr>
          <a:xfrm>
            <a:off x="3359875" y="2571750"/>
            <a:ext cx="5682227" cy="23194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417" name="Shape 417"/>
        <p:cNvGrpSpPr/>
        <p:nvPr/>
      </p:nvGrpSpPr>
      <p:grpSpPr>
        <a:xfrm>
          <a:off x="0" y="0"/>
          <a:ext cx="0" cy="0"/>
          <a:chOff x="0" y="0"/>
          <a:chExt cx="0" cy="0"/>
        </a:xfrm>
      </p:grpSpPr>
      <p:sp>
        <p:nvSpPr>
          <p:cNvPr id="418" name="Google Shape;418;p57"/>
          <p:cNvSpPr txBox="1"/>
          <p:nvPr>
            <p:ph type="title"/>
          </p:nvPr>
        </p:nvSpPr>
        <p:spPr>
          <a:xfrm>
            <a:off x="342971" y="205975"/>
            <a:ext cx="8572500" cy="8574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15000"/>
              </a:lnSpc>
              <a:spcBef>
                <a:spcPts val="1400"/>
              </a:spcBef>
              <a:spcAft>
                <a:spcPts val="400"/>
              </a:spcAft>
              <a:buClr>
                <a:schemeClr val="dk1"/>
              </a:buClr>
              <a:buSzPct val="45833"/>
              <a:buFont typeface="Arial"/>
              <a:buNone/>
            </a:pPr>
            <a:r>
              <a:rPr b="1" lang="en" sz="2400">
                <a:latin typeface="Arial"/>
                <a:ea typeface="Arial"/>
                <a:cs typeface="Arial"/>
                <a:sym typeface="Arial"/>
              </a:rPr>
              <a:t>Analysis 6: Effects of Environment, Drink Taste, and Interaction on Satisfaction (Multiple Regression with Interaction)</a:t>
            </a:r>
            <a:endParaRPr b="1" sz="2400">
              <a:latin typeface="Arial"/>
              <a:ea typeface="Arial"/>
              <a:cs typeface="Arial"/>
              <a:sym typeface="Arial"/>
            </a:endParaRPr>
          </a:p>
        </p:txBody>
      </p:sp>
      <p:sp>
        <p:nvSpPr>
          <p:cNvPr id="419" name="Google Shape;419;p57"/>
          <p:cNvSpPr txBox="1"/>
          <p:nvPr>
            <p:ph idx="1" type="body"/>
          </p:nvPr>
        </p:nvSpPr>
        <p:spPr>
          <a:xfrm>
            <a:off x="342975" y="1063375"/>
            <a:ext cx="4229100" cy="3394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1100">
                <a:latin typeface="Arial"/>
                <a:ea typeface="Arial"/>
                <a:cs typeface="Arial"/>
                <a:sym typeface="Arial"/>
              </a:rPr>
              <a:t>Measure used:</a:t>
            </a:r>
            <a:br>
              <a:rPr b="1" lang="en" sz="1100">
                <a:latin typeface="Arial"/>
                <a:ea typeface="Arial"/>
                <a:cs typeface="Arial"/>
                <a:sym typeface="Arial"/>
              </a:rPr>
            </a:br>
            <a:r>
              <a:rPr lang="en" sz="1100">
                <a:latin typeface="Arial"/>
                <a:ea typeface="Arial"/>
                <a:cs typeface="Arial"/>
                <a:sym typeface="Arial"/>
              </a:rPr>
              <a:t> Satisfaction predicted by environment, drink taste, and their interaction.</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Test conducted:</a:t>
            </a:r>
            <a:br>
              <a:rPr b="1" lang="en" sz="1100">
                <a:latin typeface="Arial"/>
                <a:ea typeface="Arial"/>
                <a:cs typeface="Arial"/>
                <a:sym typeface="Arial"/>
              </a:rPr>
            </a:br>
            <a:r>
              <a:rPr lang="en" sz="1100">
                <a:latin typeface="Arial"/>
                <a:ea typeface="Arial"/>
                <a:cs typeface="Arial"/>
                <a:sym typeface="Arial"/>
              </a:rPr>
              <a:t> Multiple linear regression.</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Hypothesis:</a:t>
            </a:r>
            <a:br>
              <a:rPr b="1" lang="en" sz="1100">
                <a:latin typeface="Arial"/>
                <a:ea typeface="Arial"/>
                <a:cs typeface="Arial"/>
                <a:sym typeface="Arial"/>
              </a:rPr>
            </a:br>
            <a:r>
              <a:rPr lang="en" sz="1100">
                <a:latin typeface="Arial"/>
                <a:ea typeface="Arial"/>
                <a:cs typeface="Arial"/>
                <a:sym typeface="Arial"/>
              </a:rPr>
              <a:t> Environment, taste, and their interaction affect satisfaction.</a:t>
            </a:r>
            <a:br>
              <a:rPr lang="en"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Results:</a:t>
            </a:r>
            <a:endParaRPr b="1"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lang="en" sz="1100">
                <a:latin typeface="Arial"/>
                <a:ea typeface="Arial"/>
                <a:cs typeface="Arial"/>
                <a:sym typeface="Arial"/>
              </a:rPr>
              <a:t>Environment (β = 1.975, p = 0.016), </a:t>
            </a:r>
            <a:br>
              <a:rPr lang="en" sz="1100">
                <a:latin typeface="Arial"/>
                <a:ea typeface="Arial"/>
                <a:cs typeface="Arial"/>
                <a:sym typeface="Arial"/>
              </a:rPr>
            </a:br>
            <a:r>
              <a:rPr lang="en" sz="1100">
                <a:latin typeface="Arial"/>
                <a:ea typeface="Arial"/>
                <a:cs typeface="Arial"/>
                <a:sym typeface="Arial"/>
              </a:rPr>
              <a:t>Taste (β = 1.650, p = 0.020), </a:t>
            </a:r>
            <a:br>
              <a:rPr lang="en" sz="1100">
                <a:latin typeface="Arial"/>
                <a:ea typeface="Arial"/>
                <a:cs typeface="Arial"/>
                <a:sym typeface="Arial"/>
              </a:rPr>
            </a:br>
            <a:r>
              <a:rPr lang="en" sz="1100">
                <a:latin typeface="Arial"/>
                <a:ea typeface="Arial"/>
                <a:cs typeface="Arial"/>
                <a:sym typeface="Arial"/>
              </a:rPr>
              <a:t>Interaction (β = -0.382, p = 0.042).</a:t>
            </a:r>
            <a:br>
              <a:rPr lang="en"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 sz="1100">
                <a:latin typeface="Arial"/>
                <a:ea typeface="Arial"/>
                <a:cs typeface="Arial"/>
                <a:sym typeface="Arial"/>
              </a:rPr>
              <a:t>R² = 0.214</a:t>
            </a:r>
            <a:r>
              <a:rPr lang="en"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None/>
            </a:pPr>
            <a:r>
              <a:rPr b="1" lang="en" sz="1100">
                <a:latin typeface="Arial"/>
                <a:ea typeface="Arial"/>
                <a:cs typeface="Arial"/>
                <a:sym typeface="Arial"/>
              </a:rPr>
              <a:t>Marketing Implications:</a:t>
            </a:r>
            <a:br>
              <a:rPr b="1" lang="en" sz="1100">
                <a:latin typeface="Arial"/>
                <a:ea typeface="Arial"/>
                <a:cs typeface="Arial"/>
                <a:sym typeface="Arial"/>
              </a:rPr>
            </a:br>
            <a:r>
              <a:rPr lang="en" sz="1100">
                <a:latin typeface="Arial"/>
                <a:ea typeface="Arial"/>
                <a:cs typeface="Arial"/>
                <a:sym typeface="Arial"/>
              </a:rPr>
              <a:t> Balance improvements between drink quality and store environment; avoid over-investment in just one.</a:t>
            </a:r>
            <a:endParaRPr sz="1100">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0" lvl="0" marL="0" rtl="0" algn="l">
              <a:lnSpc>
                <a:spcPct val="115000"/>
              </a:lnSpc>
              <a:spcBef>
                <a:spcPts val="0"/>
              </a:spcBef>
              <a:spcAft>
                <a:spcPts val="0"/>
              </a:spcAft>
              <a:buNone/>
            </a:pPr>
            <a:r>
              <a:t/>
            </a:r>
            <a:endParaRPr b="1" sz="700">
              <a:latin typeface="Arial"/>
              <a:ea typeface="Arial"/>
              <a:cs typeface="Arial"/>
              <a:sym typeface="Arial"/>
            </a:endParaRPr>
          </a:p>
        </p:txBody>
      </p:sp>
      <p:pic>
        <p:nvPicPr>
          <p:cNvPr id="420" name="Google Shape;420;p57"/>
          <p:cNvPicPr preferRelativeResize="0"/>
          <p:nvPr/>
        </p:nvPicPr>
        <p:blipFill>
          <a:blip r:embed="rId3">
            <a:alphaModFix/>
          </a:blip>
          <a:stretch>
            <a:fillRect/>
          </a:stretch>
        </p:blipFill>
        <p:spPr>
          <a:xfrm>
            <a:off x="4288500" y="1473777"/>
            <a:ext cx="4802574" cy="27280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216" name="Shape 216"/>
        <p:cNvGrpSpPr/>
        <p:nvPr/>
      </p:nvGrpSpPr>
      <p:grpSpPr>
        <a:xfrm>
          <a:off x="0" y="0"/>
          <a:ext cx="0" cy="0"/>
          <a:chOff x="0" y="0"/>
          <a:chExt cx="0" cy="0"/>
        </a:xfrm>
      </p:grpSpPr>
      <p:sp>
        <p:nvSpPr>
          <p:cNvPr id="217" name="Google Shape;217;p40"/>
          <p:cNvSpPr txBox="1"/>
          <p:nvPr>
            <p:ph type="title"/>
          </p:nvPr>
        </p:nvSpPr>
        <p:spPr>
          <a:xfrm>
            <a:off x="1485136" y="170178"/>
            <a:ext cx="6173700" cy="8574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1E1E1E"/>
              </a:buClr>
              <a:buSzPts val="2400"/>
              <a:buFont typeface="Calibri"/>
              <a:buNone/>
            </a:pPr>
            <a:r>
              <a:rPr b="1" lang="en" sz="2400">
                <a:solidFill>
                  <a:srgbClr val="1E1E1E"/>
                </a:solidFill>
              </a:rPr>
              <a:t>Contents</a:t>
            </a:r>
            <a:endParaRPr/>
          </a:p>
        </p:txBody>
      </p:sp>
      <p:sp>
        <p:nvSpPr>
          <p:cNvPr id="218" name="Google Shape;218;p40"/>
          <p:cNvSpPr txBox="1"/>
          <p:nvPr>
            <p:ph idx="1" type="body"/>
          </p:nvPr>
        </p:nvSpPr>
        <p:spPr>
          <a:xfrm>
            <a:off x="342986" y="1200150"/>
            <a:ext cx="6173744" cy="3394472"/>
          </a:xfrm>
          <a:prstGeom prst="rect">
            <a:avLst/>
          </a:prstGeom>
          <a:noFill/>
          <a:ln>
            <a:noFill/>
          </a:ln>
        </p:spPr>
        <p:txBody>
          <a:bodyPr anchorCtr="0" anchor="t" bIns="34275" lIns="68575" spcFirstLastPara="1" rIns="68575" wrap="square" tIns="34275">
            <a:normAutofit fontScale="92500" lnSpcReduction="20000"/>
          </a:bodyPr>
          <a:lstStyle/>
          <a:p>
            <a:pPr indent="-270827" lvl="0" marL="254000" rtl="0" algn="l">
              <a:lnSpc>
                <a:spcPct val="150000"/>
              </a:lnSpc>
              <a:spcBef>
                <a:spcPts val="0"/>
              </a:spcBef>
              <a:spcAft>
                <a:spcPts val="0"/>
              </a:spcAft>
              <a:buClr>
                <a:srgbClr val="1E1E1E"/>
              </a:buClr>
              <a:buSzPct val="100000"/>
              <a:buChar char="•"/>
            </a:pPr>
            <a:r>
              <a:rPr lang="en" sz="1800">
                <a:solidFill>
                  <a:srgbClr val="1E1E1E"/>
                </a:solidFill>
              </a:rPr>
              <a:t>1. </a:t>
            </a:r>
            <a:r>
              <a:rPr lang="en" sz="1800">
                <a:solidFill>
                  <a:srgbClr val="1E1E1E"/>
                </a:solidFill>
              </a:rPr>
              <a:t>Project Background &amp; Client Goals</a:t>
            </a:r>
            <a:endParaRPr sz="1800"/>
          </a:p>
          <a:p>
            <a:pPr indent="-270827" lvl="0" marL="254000" rtl="0" algn="l">
              <a:lnSpc>
                <a:spcPct val="150000"/>
              </a:lnSpc>
              <a:spcBef>
                <a:spcPts val="300"/>
              </a:spcBef>
              <a:spcAft>
                <a:spcPts val="0"/>
              </a:spcAft>
              <a:buClr>
                <a:srgbClr val="1E1E1E"/>
              </a:buClr>
              <a:buSzPct val="100000"/>
              <a:buChar char="•"/>
            </a:pPr>
            <a:r>
              <a:rPr lang="en" sz="1800">
                <a:solidFill>
                  <a:srgbClr val="1E1E1E"/>
                </a:solidFill>
              </a:rPr>
              <a:t>2. Feedback Incorporated</a:t>
            </a:r>
            <a:endParaRPr sz="1800"/>
          </a:p>
          <a:p>
            <a:pPr indent="-270827" lvl="0" marL="254000" rtl="0" algn="l">
              <a:lnSpc>
                <a:spcPct val="150000"/>
              </a:lnSpc>
              <a:spcBef>
                <a:spcPts val="300"/>
              </a:spcBef>
              <a:spcAft>
                <a:spcPts val="0"/>
              </a:spcAft>
              <a:buClr>
                <a:srgbClr val="1E1E1E"/>
              </a:buClr>
              <a:buSzPct val="100000"/>
              <a:buChar char="•"/>
            </a:pPr>
            <a:r>
              <a:rPr lang="en" sz="1800">
                <a:solidFill>
                  <a:srgbClr val="1E1E1E"/>
                </a:solidFill>
              </a:rPr>
              <a:t>3. </a:t>
            </a:r>
            <a:r>
              <a:rPr lang="en" sz="1800">
                <a:solidFill>
                  <a:srgbClr val="1E1E1E"/>
                </a:solidFill>
              </a:rPr>
              <a:t>Data Collection &amp; Respondent Demographics Overview</a:t>
            </a:r>
            <a:endParaRPr sz="1800"/>
          </a:p>
          <a:p>
            <a:pPr indent="-270827" lvl="0" marL="254000" rtl="0" algn="l">
              <a:lnSpc>
                <a:spcPct val="150000"/>
              </a:lnSpc>
              <a:spcBef>
                <a:spcPts val="300"/>
              </a:spcBef>
              <a:spcAft>
                <a:spcPts val="0"/>
              </a:spcAft>
              <a:buClr>
                <a:srgbClr val="1E1E1E"/>
              </a:buClr>
              <a:buSzPct val="100000"/>
              <a:buChar char="•"/>
            </a:pPr>
            <a:r>
              <a:rPr lang="en" sz="1800">
                <a:solidFill>
                  <a:srgbClr val="1E1E1E"/>
                </a:solidFill>
              </a:rPr>
              <a:t>4. </a:t>
            </a:r>
            <a:r>
              <a:rPr lang="en" sz="1800">
                <a:solidFill>
                  <a:srgbClr val="1E1E1E"/>
                </a:solidFill>
              </a:rPr>
              <a:t>A/B Test Analysis &amp; Findings</a:t>
            </a:r>
            <a:endParaRPr sz="1800"/>
          </a:p>
          <a:p>
            <a:pPr indent="-270827" lvl="0" marL="254000" rtl="0" algn="l">
              <a:lnSpc>
                <a:spcPct val="150000"/>
              </a:lnSpc>
              <a:spcBef>
                <a:spcPts val="300"/>
              </a:spcBef>
              <a:spcAft>
                <a:spcPts val="0"/>
              </a:spcAft>
              <a:buClr>
                <a:srgbClr val="1E1E1E"/>
              </a:buClr>
              <a:buSzPct val="100000"/>
              <a:buChar char="•"/>
            </a:pPr>
            <a:r>
              <a:rPr lang="en" sz="1800">
                <a:solidFill>
                  <a:srgbClr val="1E1E1E"/>
                </a:solidFill>
              </a:rPr>
              <a:t>5. </a:t>
            </a:r>
            <a:r>
              <a:rPr lang="en" sz="1800">
                <a:solidFill>
                  <a:srgbClr val="1E1E1E"/>
                </a:solidFill>
              </a:rPr>
              <a:t>Consumer Experience Survey Analysis &amp; Findings</a:t>
            </a:r>
            <a:endParaRPr sz="1800"/>
          </a:p>
          <a:p>
            <a:pPr indent="-270827" lvl="0" marL="254000" rtl="0" algn="l">
              <a:lnSpc>
                <a:spcPct val="150000"/>
              </a:lnSpc>
              <a:spcBef>
                <a:spcPts val="300"/>
              </a:spcBef>
              <a:spcAft>
                <a:spcPts val="0"/>
              </a:spcAft>
              <a:buClr>
                <a:srgbClr val="1E1E1E"/>
              </a:buClr>
              <a:buSzPct val="100000"/>
              <a:buChar char="•"/>
            </a:pPr>
            <a:r>
              <a:rPr lang="en" sz="1800">
                <a:solidFill>
                  <a:srgbClr val="1E1E1E"/>
                </a:solidFill>
              </a:rPr>
              <a:t>6. </a:t>
            </a:r>
            <a:r>
              <a:rPr lang="en" sz="1800">
                <a:solidFill>
                  <a:srgbClr val="1E1E1E"/>
                </a:solidFill>
              </a:rPr>
              <a:t>Summary &amp; Recommendations</a:t>
            </a:r>
            <a:endParaRPr sz="1800"/>
          </a:p>
          <a:p>
            <a:pPr indent="-270827" lvl="0" marL="254000" rtl="0" algn="l">
              <a:lnSpc>
                <a:spcPct val="150000"/>
              </a:lnSpc>
              <a:spcBef>
                <a:spcPts val="300"/>
              </a:spcBef>
              <a:spcAft>
                <a:spcPts val="0"/>
              </a:spcAft>
              <a:buClr>
                <a:srgbClr val="1E1E1E"/>
              </a:buClr>
              <a:buSzPct val="100000"/>
              <a:buChar char="•"/>
            </a:pPr>
            <a:r>
              <a:rPr lang="en" sz="1800">
                <a:solidFill>
                  <a:srgbClr val="1E1E1E"/>
                </a:solidFill>
              </a:rPr>
              <a:t>7. </a:t>
            </a:r>
            <a:r>
              <a:rPr lang="en" sz="1800">
                <a:solidFill>
                  <a:srgbClr val="1E1E1E"/>
                </a:solidFill>
              </a:rPr>
              <a:t>What we can improve</a:t>
            </a:r>
            <a:endParaRPr sz="1800">
              <a:solidFill>
                <a:srgbClr val="1E1E1E"/>
              </a:solidFill>
            </a:endParaRPr>
          </a:p>
          <a:p>
            <a:pPr indent="-270827" lvl="0" marL="254000" rtl="0" algn="l">
              <a:lnSpc>
                <a:spcPct val="150000"/>
              </a:lnSpc>
              <a:spcBef>
                <a:spcPts val="300"/>
              </a:spcBef>
              <a:spcAft>
                <a:spcPts val="0"/>
              </a:spcAft>
              <a:buClr>
                <a:srgbClr val="1E1E1E"/>
              </a:buClr>
              <a:buSzPct val="100000"/>
              <a:buChar char="•"/>
            </a:pPr>
            <a:r>
              <a:rPr lang="en" sz="1800">
                <a:solidFill>
                  <a:srgbClr val="1E1E1E"/>
                </a:solidFill>
              </a:rPr>
              <a:t>8. Appendix</a:t>
            </a:r>
            <a:endParaRPr sz="1800">
              <a:solidFill>
                <a:srgbClr val="1E1E1E"/>
              </a:solidFill>
            </a:endParaRPr>
          </a:p>
          <a:p>
            <a:pPr indent="0" lvl="0" marL="0" rtl="0" algn="l">
              <a:lnSpc>
                <a:spcPct val="150000"/>
              </a:lnSpc>
              <a:spcBef>
                <a:spcPts val="300"/>
              </a:spcBef>
              <a:spcAft>
                <a:spcPts val="0"/>
              </a:spcAft>
              <a:buNone/>
            </a:pPr>
            <a:r>
              <a:t/>
            </a:r>
            <a:endParaRPr sz="1800">
              <a:solidFill>
                <a:srgbClr val="1E1E1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424" name="Shape 424"/>
        <p:cNvGrpSpPr/>
        <p:nvPr/>
      </p:nvGrpSpPr>
      <p:grpSpPr>
        <a:xfrm>
          <a:off x="0" y="0"/>
          <a:ext cx="0" cy="0"/>
          <a:chOff x="0" y="0"/>
          <a:chExt cx="0" cy="0"/>
        </a:xfrm>
      </p:grpSpPr>
      <p:sp>
        <p:nvSpPr>
          <p:cNvPr id="425" name="Google Shape;425;p58"/>
          <p:cNvSpPr txBox="1"/>
          <p:nvPr>
            <p:ph type="title"/>
          </p:nvPr>
        </p:nvSpPr>
        <p:spPr>
          <a:xfrm>
            <a:off x="342971" y="205975"/>
            <a:ext cx="8572500" cy="8574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latin typeface="Arial"/>
                <a:ea typeface="Arial"/>
                <a:cs typeface="Arial"/>
                <a:sym typeface="Arial"/>
              </a:rPr>
              <a:t>Analysis 7: Relationship Between Wait Time and Environment Rating (Pearson Correlation)</a:t>
            </a:r>
            <a:endParaRPr b="1" sz="2400">
              <a:latin typeface="Arial"/>
              <a:ea typeface="Arial"/>
              <a:cs typeface="Arial"/>
              <a:sym typeface="Arial"/>
            </a:endParaRPr>
          </a:p>
        </p:txBody>
      </p:sp>
      <p:sp>
        <p:nvSpPr>
          <p:cNvPr id="426" name="Google Shape;426;p58"/>
          <p:cNvSpPr txBox="1"/>
          <p:nvPr>
            <p:ph idx="1" type="body"/>
          </p:nvPr>
        </p:nvSpPr>
        <p:spPr>
          <a:xfrm>
            <a:off x="342975" y="1200150"/>
            <a:ext cx="4229100" cy="3879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1000">
                <a:latin typeface="Arial"/>
                <a:ea typeface="Arial"/>
                <a:cs typeface="Arial"/>
                <a:sym typeface="Arial"/>
              </a:rPr>
              <a:t>Measure:</a:t>
            </a:r>
            <a:br>
              <a:rPr b="1" lang="en" sz="1000">
                <a:latin typeface="Arial"/>
                <a:ea typeface="Arial"/>
                <a:cs typeface="Arial"/>
                <a:sym typeface="Arial"/>
              </a:rPr>
            </a:br>
            <a:r>
              <a:rPr lang="en" sz="1000">
                <a:latin typeface="Arial"/>
                <a:ea typeface="Arial"/>
                <a:cs typeface="Arial"/>
                <a:sym typeface="Arial"/>
              </a:rPr>
              <a:t> Wait time (</a:t>
            </a:r>
            <a:r>
              <a:rPr lang="en" sz="1000">
                <a:latin typeface="Arial"/>
                <a:ea typeface="Arial"/>
                <a:cs typeface="Arial"/>
                <a:sym typeface="Arial"/>
              </a:rPr>
              <a:t>1–5 scale</a:t>
            </a:r>
            <a:r>
              <a:rPr lang="en" sz="1000">
                <a:latin typeface="Arial"/>
                <a:ea typeface="Arial"/>
                <a:cs typeface="Arial"/>
                <a:sym typeface="Arial"/>
              </a:rPr>
              <a:t>) and in-store environment rating (1–5 scale).</a:t>
            </a:r>
            <a:br>
              <a:rPr lang="en" sz="1000">
                <a:latin typeface="Arial"/>
                <a:ea typeface="Arial"/>
                <a:cs typeface="Arial"/>
                <a:sym typeface="Arial"/>
              </a:rPr>
            </a:br>
            <a:endParaRPr sz="1000">
              <a:latin typeface="Arial"/>
              <a:ea typeface="Arial"/>
              <a:cs typeface="Arial"/>
              <a:sym typeface="Arial"/>
            </a:endParaRPr>
          </a:p>
          <a:p>
            <a:pPr indent="0" lvl="0" marL="0" rtl="0" algn="l">
              <a:lnSpc>
                <a:spcPct val="115000"/>
              </a:lnSpc>
              <a:spcBef>
                <a:spcPts val="0"/>
              </a:spcBef>
              <a:spcAft>
                <a:spcPts val="0"/>
              </a:spcAft>
              <a:buNone/>
            </a:pPr>
            <a:r>
              <a:rPr b="1" lang="en" sz="1000">
                <a:latin typeface="Arial"/>
                <a:ea typeface="Arial"/>
                <a:cs typeface="Arial"/>
                <a:sym typeface="Arial"/>
              </a:rPr>
              <a:t>Test: </a:t>
            </a:r>
            <a:r>
              <a:rPr lang="en" sz="1000">
                <a:latin typeface="Arial"/>
                <a:ea typeface="Arial"/>
                <a:cs typeface="Arial"/>
                <a:sym typeface="Arial"/>
              </a:rPr>
              <a:t>Pearson correlation analysis.</a:t>
            </a:r>
            <a:br>
              <a:rPr lang="en" sz="1000">
                <a:latin typeface="Arial"/>
                <a:ea typeface="Arial"/>
                <a:cs typeface="Arial"/>
                <a:sym typeface="Arial"/>
              </a:rPr>
            </a:br>
            <a:endParaRPr sz="1000">
              <a:latin typeface="Arial"/>
              <a:ea typeface="Arial"/>
              <a:cs typeface="Arial"/>
              <a:sym typeface="Arial"/>
            </a:endParaRPr>
          </a:p>
          <a:p>
            <a:pPr indent="0" lvl="0" marL="0" rtl="0" algn="l">
              <a:lnSpc>
                <a:spcPct val="115000"/>
              </a:lnSpc>
              <a:spcBef>
                <a:spcPts val="0"/>
              </a:spcBef>
              <a:spcAft>
                <a:spcPts val="0"/>
              </a:spcAft>
              <a:buNone/>
            </a:pPr>
            <a:r>
              <a:rPr b="1" lang="en" sz="1000">
                <a:latin typeface="Arial"/>
                <a:ea typeface="Arial"/>
                <a:cs typeface="Arial"/>
                <a:sym typeface="Arial"/>
              </a:rPr>
              <a:t>Hypothesis:</a:t>
            </a:r>
            <a:br>
              <a:rPr b="1" lang="en" sz="1000">
                <a:latin typeface="Arial"/>
                <a:ea typeface="Arial"/>
                <a:cs typeface="Arial"/>
                <a:sym typeface="Arial"/>
              </a:rPr>
            </a:br>
            <a:r>
              <a:rPr lang="en" sz="1000">
                <a:latin typeface="Arial"/>
                <a:ea typeface="Arial"/>
                <a:cs typeface="Arial"/>
                <a:sym typeface="Arial"/>
              </a:rPr>
              <a:t> Wait time satisfaction is not associated with in-store environment satisfaction ratings.</a:t>
            </a:r>
            <a:br>
              <a:rPr lang="en" sz="1000">
                <a:latin typeface="Arial"/>
                <a:ea typeface="Arial"/>
                <a:cs typeface="Arial"/>
                <a:sym typeface="Arial"/>
              </a:rPr>
            </a:br>
            <a:endParaRPr sz="1000">
              <a:latin typeface="Arial"/>
              <a:ea typeface="Arial"/>
              <a:cs typeface="Arial"/>
              <a:sym typeface="Arial"/>
            </a:endParaRPr>
          </a:p>
          <a:p>
            <a:pPr indent="0" lvl="0" marL="0" rtl="0" algn="l">
              <a:lnSpc>
                <a:spcPct val="115000"/>
              </a:lnSpc>
              <a:spcBef>
                <a:spcPts val="0"/>
              </a:spcBef>
              <a:spcAft>
                <a:spcPts val="0"/>
              </a:spcAft>
              <a:buNone/>
            </a:pPr>
            <a:r>
              <a:rPr b="1" lang="en" sz="1000">
                <a:latin typeface="Arial"/>
                <a:ea typeface="Arial"/>
                <a:cs typeface="Arial"/>
                <a:sym typeface="Arial"/>
              </a:rPr>
              <a:t>Results:</a:t>
            </a:r>
            <a:endParaRPr b="1" sz="1000">
              <a:latin typeface="Arial"/>
              <a:ea typeface="Arial"/>
              <a:cs typeface="Arial"/>
              <a:sym typeface="Arial"/>
            </a:endParaRPr>
          </a:p>
          <a:p>
            <a:pPr indent="-292100" lvl="0" marL="457200" rtl="0" algn="l">
              <a:lnSpc>
                <a:spcPct val="115000"/>
              </a:lnSpc>
              <a:spcBef>
                <a:spcPts val="1200"/>
              </a:spcBef>
              <a:spcAft>
                <a:spcPts val="0"/>
              </a:spcAft>
              <a:buSzPts val="1000"/>
              <a:buChar char="●"/>
            </a:pPr>
            <a:r>
              <a:rPr b="1" lang="en" sz="1000">
                <a:latin typeface="Arial"/>
                <a:ea typeface="Arial"/>
                <a:cs typeface="Arial"/>
                <a:sym typeface="Arial"/>
              </a:rPr>
              <a:t>r = 0.3222</a:t>
            </a:r>
            <a:r>
              <a:rPr lang="en" sz="1000">
                <a:latin typeface="Arial"/>
                <a:ea typeface="Arial"/>
                <a:cs typeface="Arial"/>
                <a:sym typeface="Arial"/>
              </a:rPr>
              <a:t>, </a:t>
            </a:r>
            <a:r>
              <a:rPr b="1" lang="en" sz="1000">
                <a:latin typeface="Arial"/>
                <a:ea typeface="Arial"/>
                <a:cs typeface="Arial"/>
                <a:sym typeface="Arial"/>
              </a:rPr>
              <a:t>p = 0.0040</a:t>
            </a:r>
            <a:r>
              <a:rPr lang="en" sz="1000">
                <a:latin typeface="Arial"/>
                <a:ea typeface="Arial"/>
                <a:cs typeface="Arial"/>
                <a:sym typeface="Arial"/>
              </a:rPr>
              <a:t> (moderate positive, statistically significant).</a:t>
            </a:r>
            <a:endParaRPr sz="1000">
              <a:latin typeface="Arial"/>
              <a:ea typeface="Arial"/>
              <a:cs typeface="Arial"/>
              <a:sym typeface="Arial"/>
            </a:endParaRPr>
          </a:p>
          <a:p>
            <a:pPr indent="0" lvl="0" marL="0" rtl="0" algn="l">
              <a:lnSpc>
                <a:spcPct val="115000"/>
              </a:lnSpc>
              <a:spcBef>
                <a:spcPts val="1200"/>
              </a:spcBef>
              <a:spcAft>
                <a:spcPts val="1200"/>
              </a:spcAft>
              <a:buNone/>
            </a:pPr>
            <a:r>
              <a:rPr b="1" lang="en" sz="1000">
                <a:latin typeface="Arial"/>
                <a:ea typeface="Arial"/>
                <a:cs typeface="Arial"/>
                <a:sym typeface="Arial"/>
              </a:rPr>
              <a:t>Marketing Implications:</a:t>
            </a:r>
            <a:br>
              <a:rPr b="1" lang="en" sz="1000">
                <a:latin typeface="Arial"/>
                <a:ea typeface="Arial"/>
                <a:cs typeface="Arial"/>
                <a:sym typeface="Arial"/>
              </a:rPr>
            </a:br>
            <a:r>
              <a:rPr lang="en" sz="1000">
                <a:latin typeface="Arial"/>
                <a:ea typeface="Arial"/>
                <a:cs typeface="Arial"/>
                <a:sym typeface="Arial"/>
              </a:rPr>
              <a:t>A moderate positive correlation was found between customers' satisfaction with waiting time and their satisfaction with the in-store environment, indicating that higher satisfaction with waiting time is linked to better perceptions of the store environment. Improving the waiting experience — through queue management, in-line entertainment, or faster service — can enhance overall brand perception and strengthen customer loyalty.</a:t>
            </a:r>
            <a:endParaRPr b="1" sz="700">
              <a:latin typeface="Arial"/>
              <a:ea typeface="Arial"/>
              <a:cs typeface="Arial"/>
              <a:sym typeface="Arial"/>
            </a:endParaRPr>
          </a:p>
        </p:txBody>
      </p:sp>
      <p:pic>
        <p:nvPicPr>
          <p:cNvPr id="427" name="Google Shape;427;p58"/>
          <p:cNvPicPr preferRelativeResize="0"/>
          <p:nvPr/>
        </p:nvPicPr>
        <p:blipFill>
          <a:blip r:embed="rId3">
            <a:alphaModFix/>
          </a:blip>
          <a:stretch>
            <a:fillRect/>
          </a:stretch>
        </p:blipFill>
        <p:spPr>
          <a:xfrm>
            <a:off x="4703725" y="1689650"/>
            <a:ext cx="4267125" cy="29008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0EB"/>
        </a:solidFill>
      </p:bgPr>
    </p:bg>
    <p:spTree>
      <p:nvGrpSpPr>
        <p:cNvPr id="431" name="Shape 431"/>
        <p:cNvGrpSpPr/>
        <p:nvPr/>
      </p:nvGrpSpPr>
      <p:grpSpPr>
        <a:xfrm>
          <a:off x="0" y="0"/>
          <a:ext cx="0" cy="0"/>
          <a:chOff x="0" y="0"/>
          <a:chExt cx="0" cy="0"/>
        </a:xfrm>
      </p:grpSpPr>
      <p:sp>
        <p:nvSpPr>
          <p:cNvPr id="432" name="Google Shape;432;p59"/>
          <p:cNvSpPr txBox="1"/>
          <p:nvPr/>
        </p:nvSpPr>
        <p:spPr>
          <a:xfrm>
            <a:off x="158750" y="735300"/>
            <a:ext cx="8985300" cy="40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A/B Test Survey Findings: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Channel Source:</a:t>
            </a:r>
            <a:r>
              <a:rPr lang="en" sz="1100">
                <a:solidFill>
                  <a:schemeClr val="dk1"/>
                </a:solidFill>
              </a:rPr>
              <a:t> Red Notes is the top channel, followed by friend recommendations.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Offer Effectiveness:</a:t>
            </a:r>
            <a:r>
              <a:rPr lang="en" sz="1100">
                <a:solidFill>
                  <a:schemeClr val="dk1"/>
                </a:solidFill>
              </a:rPr>
              <a:t> Canvas Bag offer outperforms BOGO across all four metrics (order willingness, appeal, competitiveness, recommendation).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Gender Balance:</a:t>
            </a:r>
            <a:r>
              <a:rPr lang="en" sz="1100">
                <a:solidFill>
                  <a:schemeClr val="dk1"/>
                </a:solidFill>
              </a:rPr>
              <a:t> No significant gender difference between BOGO and Canvas Bag groups (χ² = 2.88, p = 0.4110).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Order Likelihood:</a:t>
            </a:r>
            <a:r>
              <a:rPr lang="en" sz="1100">
                <a:solidFill>
                  <a:schemeClr val="dk1"/>
                </a:solidFill>
              </a:rPr>
              <a:t> Canvas Bag offer leads to higher ordering intent (t = -1.905, p = 0.059).</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Recommendation Rates:</a:t>
            </a:r>
            <a:r>
              <a:rPr lang="en" sz="1100">
                <a:solidFill>
                  <a:schemeClr val="dk1"/>
                </a:solidFill>
              </a:rPr>
              <a:t> 79.3% (Canvas Bag) vs. 42.6% (BOGO); highly significant difference (χ² = 14.42, p &lt; 0.001).</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Gender and Recommendation:</a:t>
            </a:r>
            <a:r>
              <a:rPr lang="en" sz="1100">
                <a:solidFill>
                  <a:schemeClr val="dk1"/>
                </a:solidFill>
              </a:rPr>
              <a:t> No significant gender effect on recommendation behavior.</a:t>
            </a:r>
            <a:br>
              <a:rPr lang="en" sz="1100">
                <a:solidFill>
                  <a:schemeClr val="dk1"/>
                </a:solidFill>
              </a:rPr>
            </a:b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rPr>
              <a:t>Consumer Experience Survey Findings: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Key Satisfaction Drivers:</a:t>
            </a:r>
            <a:r>
              <a:rPr lang="en" sz="1100">
                <a:solidFill>
                  <a:schemeClr val="dk1"/>
                </a:solidFill>
              </a:rPr>
              <a:t> Drink taste, order smoothness, and waiting time are most important.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Customer Behavior:</a:t>
            </a:r>
            <a:r>
              <a:rPr lang="en" sz="1100">
                <a:solidFill>
                  <a:schemeClr val="dk1"/>
                </a:solidFill>
              </a:rPr>
              <a:t> Majority visit 1–3 times per month; half order via kiosk or app.</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Satisfaction Predictors:</a:t>
            </a:r>
            <a:r>
              <a:rPr lang="en" sz="1100">
                <a:solidFill>
                  <a:schemeClr val="dk1"/>
                </a:solidFill>
              </a:rPr>
              <a:t> </a:t>
            </a:r>
            <a:r>
              <a:rPr lang="en" sz="1100">
                <a:solidFill>
                  <a:schemeClr val="dk1"/>
                </a:solidFill>
              </a:rPr>
              <a:t>In-store environment</a:t>
            </a:r>
            <a:r>
              <a:rPr lang="en" sz="1100">
                <a:solidFill>
                  <a:schemeClr val="dk1"/>
                </a:solidFill>
              </a:rPr>
              <a:t> significantly predict overall satisfaction (R² = 0.213).</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Environment-Taste Interaction:</a:t>
            </a:r>
            <a:r>
              <a:rPr lang="en" sz="1100">
                <a:solidFill>
                  <a:schemeClr val="dk1"/>
                </a:solidFill>
              </a:rPr>
              <a:t> Both factors and their interaction significantly influence satisfaction (R² = 0.214).</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Wait Time and Environment Perception:</a:t>
            </a:r>
            <a:r>
              <a:rPr lang="en" sz="1100">
                <a:solidFill>
                  <a:schemeClr val="dk1"/>
                </a:solidFill>
              </a:rPr>
              <a:t> Moderate positive correlation (r = 0.3222, p = 0.0040); better waiting experience enhances environment ratings.</a:t>
            </a:r>
            <a:br>
              <a:rPr lang="en" sz="1100">
                <a:solidFill>
                  <a:schemeClr val="dk1"/>
                </a:solidFill>
              </a:rPr>
            </a:br>
            <a:endParaRPr sz="1100">
              <a:solidFill>
                <a:schemeClr val="dk1"/>
              </a:solidFill>
            </a:endParaRPr>
          </a:p>
        </p:txBody>
      </p:sp>
      <p:sp>
        <p:nvSpPr>
          <p:cNvPr id="433" name="Google Shape;433;p59"/>
          <p:cNvSpPr txBox="1"/>
          <p:nvPr>
            <p:ph type="title"/>
          </p:nvPr>
        </p:nvSpPr>
        <p:spPr>
          <a:xfrm>
            <a:off x="-4" y="0"/>
            <a:ext cx="8572500" cy="8574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latin typeface="Arial"/>
                <a:ea typeface="Arial"/>
                <a:cs typeface="Arial"/>
                <a:sym typeface="Arial"/>
              </a:rPr>
              <a:t>Summary of findings</a:t>
            </a:r>
            <a:endParaRPr b="1" sz="24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437" name="Shape 437"/>
        <p:cNvGrpSpPr/>
        <p:nvPr/>
      </p:nvGrpSpPr>
      <p:grpSpPr>
        <a:xfrm>
          <a:off x="0" y="0"/>
          <a:ext cx="0" cy="0"/>
          <a:chOff x="0" y="0"/>
          <a:chExt cx="0" cy="0"/>
        </a:xfrm>
      </p:grpSpPr>
      <p:graphicFrame>
        <p:nvGraphicFramePr>
          <p:cNvPr id="438" name="Google Shape;438;p60"/>
          <p:cNvGraphicFramePr/>
          <p:nvPr/>
        </p:nvGraphicFramePr>
        <p:xfrm>
          <a:off x="52388" y="564150"/>
          <a:ext cx="3000000" cy="3000000"/>
        </p:xfrm>
        <a:graphic>
          <a:graphicData uri="http://schemas.openxmlformats.org/drawingml/2006/table">
            <a:tbl>
              <a:tblPr>
                <a:noFill/>
                <a:tableStyleId>{CFFD92F0-B6A3-4CDA-A75C-BA55B959B667}</a:tableStyleId>
              </a:tblPr>
              <a:tblGrid>
                <a:gridCol w="933450"/>
                <a:gridCol w="1609725"/>
                <a:gridCol w="1190625"/>
                <a:gridCol w="2609850"/>
                <a:gridCol w="2695575"/>
              </a:tblGrid>
              <a:tr h="238125">
                <a:tc>
                  <a:txBody>
                    <a:bodyPr/>
                    <a:lstStyle/>
                    <a:p>
                      <a:pPr indent="0" lvl="0" marL="0" rtl="0" algn="l">
                        <a:lnSpc>
                          <a:spcPct val="115000"/>
                        </a:lnSpc>
                        <a:spcBef>
                          <a:spcPts val="0"/>
                        </a:spcBef>
                        <a:spcAft>
                          <a:spcPts val="0"/>
                        </a:spcAft>
                        <a:buNone/>
                      </a:pPr>
                      <a:r>
                        <a:rPr b="1" lang="en" sz="1100"/>
                        <a:t>Part</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Measure</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Test</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Key Results</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Marketing Implications</a:t>
                      </a:r>
                      <a:endParaRPr b="1" sz="1100"/>
                    </a:p>
                  </a:txBody>
                  <a:tcPr marT="91425" marB="91425" marR="91425" marL="91425"/>
                </a:tc>
              </a:tr>
              <a:tr h="447675">
                <a:tc>
                  <a:txBody>
                    <a:bodyPr/>
                    <a:lstStyle/>
                    <a:p>
                      <a:pPr indent="0" lvl="0" marL="0" rtl="0" algn="l">
                        <a:spcBef>
                          <a:spcPts val="0"/>
                        </a:spcBef>
                        <a:spcAft>
                          <a:spcPts val="0"/>
                        </a:spcAft>
                        <a:buNone/>
                      </a:pPr>
                      <a:r>
                        <a:rPr lang="en" sz="1100"/>
                        <a:t>A/B Test</a:t>
                      </a:r>
                      <a:endParaRPr sz="1100"/>
                    </a:p>
                  </a:txBody>
                  <a:tcPr marT="91425" marB="91425" marR="91425" marL="91425"/>
                </a:tc>
                <a:tc>
                  <a:txBody>
                    <a:bodyPr/>
                    <a:lstStyle/>
                    <a:p>
                      <a:pPr indent="0" lvl="0" marL="0" rtl="0" algn="l">
                        <a:spcBef>
                          <a:spcPts val="0"/>
                        </a:spcBef>
                        <a:spcAft>
                          <a:spcPts val="0"/>
                        </a:spcAft>
                        <a:buNone/>
                      </a:pPr>
                      <a:r>
                        <a:rPr lang="en" sz="1100"/>
                        <a:t>Gender Balance Check</a:t>
                      </a:r>
                      <a:endParaRPr sz="1100"/>
                    </a:p>
                  </a:txBody>
                  <a:tcPr marT="91425" marB="91425" marR="91425" marL="91425"/>
                </a:tc>
                <a:tc>
                  <a:txBody>
                    <a:bodyPr/>
                    <a:lstStyle/>
                    <a:p>
                      <a:pPr indent="0" lvl="0" marL="0" rtl="0" algn="l">
                        <a:spcBef>
                          <a:spcPts val="0"/>
                        </a:spcBef>
                        <a:spcAft>
                          <a:spcPts val="0"/>
                        </a:spcAft>
                        <a:buNone/>
                      </a:pPr>
                      <a:r>
                        <a:rPr lang="en" sz="1100"/>
                        <a:t>Chi-square Test</a:t>
                      </a:r>
                      <a:endParaRPr sz="1100"/>
                    </a:p>
                  </a:txBody>
                  <a:tcPr marT="91425" marB="91425" marR="91425" marL="91425"/>
                </a:tc>
                <a:tc>
                  <a:txBody>
                    <a:bodyPr/>
                    <a:lstStyle/>
                    <a:p>
                      <a:pPr indent="0" lvl="0" marL="0" rtl="0" algn="l">
                        <a:spcBef>
                          <a:spcPts val="0"/>
                        </a:spcBef>
                        <a:spcAft>
                          <a:spcPts val="0"/>
                        </a:spcAft>
                        <a:buNone/>
                      </a:pPr>
                      <a:r>
                        <a:rPr lang="en" sz="1100"/>
                        <a:t>χ² = 2.88, p = 0.4110 (not significant)</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Gender-balanced randomization ensures fair comparison.</a:t>
                      </a:r>
                      <a:endParaRPr sz="1100">
                        <a:solidFill>
                          <a:schemeClr val="dk1"/>
                        </a:solidFill>
                      </a:endParaRPr>
                    </a:p>
                  </a:txBody>
                  <a:tcPr marT="91425" marB="91425" marR="91425" marL="91425"/>
                </a:tc>
              </a:tr>
              <a:tr h="447675">
                <a:tc>
                  <a:txBody>
                    <a:bodyPr/>
                    <a:lstStyle/>
                    <a:p>
                      <a:pPr indent="0" lvl="0" marL="0" rtl="0" algn="l">
                        <a:spcBef>
                          <a:spcPts val="0"/>
                        </a:spcBef>
                        <a:spcAft>
                          <a:spcPts val="0"/>
                        </a:spcAft>
                        <a:buNone/>
                      </a:pPr>
                      <a:r>
                        <a:rPr lang="en" sz="1100"/>
                        <a:t>A/B Test</a:t>
                      </a:r>
                      <a:endParaRPr sz="1100"/>
                    </a:p>
                  </a:txBody>
                  <a:tcPr marT="91425" marB="91425" marR="91425" marL="91425"/>
                </a:tc>
                <a:tc>
                  <a:txBody>
                    <a:bodyPr/>
                    <a:lstStyle/>
                    <a:p>
                      <a:pPr indent="0" lvl="0" marL="0" rtl="0" algn="l">
                        <a:spcBef>
                          <a:spcPts val="0"/>
                        </a:spcBef>
                        <a:spcAft>
                          <a:spcPts val="0"/>
                        </a:spcAft>
                        <a:buNone/>
                      </a:pPr>
                      <a:r>
                        <a:rPr lang="en" sz="1100"/>
                        <a:t>Order Likelihood</a:t>
                      </a:r>
                      <a:endParaRPr sz="1100"/>
                    </a:p>
                  </a:txBody>
                  <a:tcPr marT="91425" marB="91425" marR="91425" marL="91425"/>
                </a:tc>
                <a:tc>
                  <a:txBody>
                    <a:bodyPr/>
                    <a:lstStyle/>
                    <a:p>
                      <a:pPr indent="0" lvl="0" marL="0" rtl="0" algn="l">
                        <a:spcBef>
                          <a:spcPts val="0"/>
                        </a:spcBef>
                        <a:spcAft>
                          <a:spcPts val="0"/>
                        </a:spcAft>
                        <a:buNone/>
                      </a:pPr>
                      <a:r>
                        <a:rPr lang="en" sz="1100"/>
                        <a:t>Independence </a:t>
                      </a:r>
                      <a:r>
                        <a:rPr lang="en" sz="1100"/>
                        <a:t>T-test</a:t>
                      </a:r>
                      <a:endParaRPr sz="1100"/>
                    </a:p>
                  </a:txBody>
                  <a:tcPr marT="91425" marB="91425" marR="91425" marL="91425"/>
                </a:tc>
                <a:tc>
                  <a:txBody>
                    <a:bodyPr/>
                    <a:lstStyle/>
                    <a:p>
                      <a:pPr indent="0" lvl="0" marL="0" rtl="0" algn="l">
                        <a:spcBef>
                          <a:spcPts val="0"/>
                        </a:spcBef>
                        <a:spcAft>
                          <a:spcPts val="0"/>
                        </a:spcAft>
                        <a:buNone/>
                      </a:pPr>
                      <a:r>
                        <a:rPr lang="en" sz="1100"/>
                        <a:t>t = -1.905, p = 0.059 (significant at 10%)</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Canvas Bag more effective than BOGO in stimulating orders.</a:t>
                      </a:r>
                      <a:endParaRPr sz="1100">
                        <a:solidFill>
                          <a:schemeClr val="dk1"/>
                        </a:solidFill>
                      </a:endParaRPr>
                    </a:p>
                  </a:txBody>
                  <a:tcPr marT="91425" marB="91425" marR="91425" marL="91425"/>
                </a:tc>
              </a:tr>
              <a:tr h="447675">
                <a:tc>
                  <a:txBody>
                    <a:bodyPr/>
                    <a:lstStyle/>
                    <a:p>
                      <a:pPr indent="0" lvl="0" marL="0" rtl="0" algn="l">
                        <a:spcBef>
                          <a:spcPts val="0"/>
                        </a:spcBef>
                        <a:spcAft>
                          <a:spcPts val="0"/>
                        </a:spcAft>
                        <a:buNone/>
                      </a:pPr>
                      <a:r>
                        <a:rPr lang="en" sz="1100"/>
                        <a:t>A/B Test</a:t>
                      </a:r>
                      <a:endParaRPr sz="1100"/>
                    </a:p>
                  </a:txBody>
                  <a:tcPr marT="91425" marB="91425" marR="91425" marL="91425"/>
                </a:tc>
                <a:tc>
                  <a:txBody>
                    <a:bodyPr/>
                    <a:lstStyle/>
                    <a:p>
                      <a:pPr indent="0" lvl="0" marL="0" rtl="0" algn="l">
                        <a:spcBef>
                          <a:spcPts val="0"/>
                        </a:spcBef>
                        <a:spcAft>
                          <a:spcPts val="0"/>
                        </a:spcAft>
                        <a:buNone/>
                      </a:pPr>
                      <a:r>
                        <a:rPr lang="en" sz="1100"/>
                        <a:t>Recommendation Rates</a:t>
                      </a:r>
                      <a:endParaRPr sz="1100"/>
                    </a:p>
                  </a:txBody>
                  <a:tcPr marT="91425" marB="91425" marR="91425" marL="91425"/>
                </a:tc>
                <a:tc>
                  <a:txBody>
                    <a:bodyPr/>
                    <a:lstStyle/>
                    <a:p>
                      <a:pPr indent="0" lvl="0" marL="0" rtl="0" algn="l">
                        <a:spcBef>
                          <a:spcPts val="0"/>
                        </a:spcBef>
                        <a:spcAft>
                          <a:spcPts val="0"/>
                        </a:spcAft>
                        <a:buNone/>
                      </a:pPr>
                      <a:r>
                        <a:rPr lang="en" sz="1100"/>
                        <a:t>Chi-square Test</a:t>
                      </a:r>
                      <a:endParaRPr sz="1100"/>
                    </a:p>
                  </a:txBody>
                  <a:tcPr marT="91425" marB="91425" marR="91425" marL="91425"/>
                </a:tc>
                <a:tc>
                  <a:txBody>
                    <a:bodyPr/>
                    <a:lstStyle/>
                    <a:p>
                      <a:pPr indent="0" lvl="0" marL="0" rtl="0" algn="l">
                        <a:spcBef>
                          <a:spcPts val="0"/>
                        </a:spcBef>
                        <a:spcAft>
                          <a:spcPts val="0"/>
                        </a:spcAft>
                        <a:buNone/>
                      </a:pPr>
                      <a:r>
                        <a:rPr lang="en" sz="1100"/>
                        <a:t>χ² = 14.42, p &lt; 0.001; Canvas Bag: 79.3% vs. BOGO: 42.6%</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Gift promotions have higher viral potential.</a:t>
                      </a:r>
                      <a:endParaRPr sz="1100">
                        <a:solidFill>
                          <a:schemeClr val="dk1"/>
                        </a:solidFill>
                      </a:endParaRPr>
                    </a:p>
                  </a:txBody>
                  <a:tcPr marT="91425" marB="91425" marR="91425" marL="91425"/>
                </a:tc>
              </a:tr>
              <a:tr h="447675">
                <a:tc>
                  <a:txBody>
                    <a:bodyPr/>
                    <a:lstStyle/>
                    <a:p>
                      <a:pPr indent="0" lvl="0" marL="0" rtl="0" algn="l">
                        <a:spcBef>
                          <a:spcPts val="0"/>
                        </a:spcBef>
                        <a:spcAft>
                          <a:spcPts val="0"/>
                        </a:spcAft>
                        <a:buNone/>
                      </a:pPr>
                      <a:r>
                        <a:rPr lang="en" sz="1100"/>
                        <a:t>A/B Test</a:t>
                      </a:r>
                      <a:endParaRPr sz="1100"/>
                    </a:p>
                  </a:txBody>
                  <a:tcPr marT="91425" marB="91425" marR="91425" marL="91425"/>
                </a:tc>
                <a:tc>
                  <a:txBody>
                    <a:bodyPr/>
                    <a:lstStyle/>
                    <a:p>
                      <a:pPr indent="0" lvl="0" marL="0" rtl="0" algn="l">
                        <a:spcBef>
                          <a:spcPts val="0"/>
                        </a:spcBef>
                        <a:spcAft>
                          <a:spcPts val="0"/>
                        </a:spcAft>
                        <a:buNone/>
                      </a:pPr>
                      <a:r>
                        <a:rPr lang="en" sz="1100"/>
                        <a:t>Gender vs. Recommendation</a:t>
                      </a:r>
                      <a:endParaRPr sz="11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Chi-square Test</a:t>
                      </a:r>
                      <a:endParaRPr sz="1100"/>
                    </a:p>
                  </a:txBody>
                  <a:tcPr marT="91425" marB="91425" marR="91425" marL="91425"/>
                </a:tc>
                <a:tc>
                  <a:txBody>
                    <a:bodyPr/>
                    <a:lstStyle/>
                    <a:p>
                      <a:pPr indent="0" lvl="0" marL="0" rtl="0" algn="l">
                        <a:spcBef>
                          <a:spcPts val="0"/>
                        </a:spcBef>
                        <a:spcAft>
                          <a:spcPts val="0"/>
                        </a:spcAft>
                        <a:buNone/>
                      </a:pPr>
                      <a:r>
                        <a:rPr lang="en" sz="1100"/>
                        <a:t>χ² = 1.223, p = 0.269</a:t>
                      </a:r>
                      <a:r>
                        <a:rPr lang="en" sz="1100"/>
                        <a:t> (not significant)</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No gender-specific targeting needed for recommendation campaigns.</a:t>
                      </a:r>
                      <a:endParaRPr sz="1100">
                        <a:solidFill>
                          <a:schemeClr val="dk1"/>
                        </a:solidFill>
                      </a:endParaRPr>
                    </a:p>
                  </a:txBody>
                  <a:tcPr marT="91425" marB="91425" marR="91425" marL="91425"/>
                </a:tc>
              </a:tr>
              <a:tr h="447675">
                <a:tc>
                  <a:txBody>
                    <a:bodyPr/>
                    <a:lstStyle/>
                    <a:p>
                      <a:pPr indent="0" lvl="0" marL="0" rtl="0" algn="l">
                        <a:spcBef>
                          <a:spcPts val="0"/>
                        </a:spcBef>
                        <a:spcAft>
                          <a:spcPts val="0"/>
                        </a:spcAft>
                        <a:buNone/>
                      </a:pPr>
                      <a:r>
                        <a:rPr lang="en" sz="1100"/>
                        <a:t>Consumer Survey</a:t>
                      </a:r>
                      <a:endParaRPr sz="1100"/>
                    </a:p>
                  </a:txBody>
                  <a:tcPr marT="91425" marB="91425" marR="91425" marL="91425"/>
                </a:tc>
                <a:tc>
                  <a:txBody>
                    <a:bodyPr/>
                    <a:lstStyle/>
                    <a:p>
                      <a:pPr indent="0" lvl="0" marL="0" rtl="0" algn="l">
                        <a:spcBef>
                          <a:spcPts val="0"/>
                        </a:spcBef>
                        <a:spcAft>
                          <a:spcPts val="0"/>
                        </a:spcAft>
                        <a:buNone/>
                      </a:pPr>
                      <a:r>
                        <a:rPr lang="en" sz="1100"/>
                        <a:t>Factors Importance</a:t>
                      </a:r>
                      <a:endParaRPr sz="1100"/>
                    </a:p>
                  </a:txBody>
                  <a:tcPr marT="91425" marB="91425" marR="91425" marL="91425"/>
                </a:tc>
                <a:tc>
                  <a:txBody>
                    <a:bodyPr/>
                    <a:lstStyle/>
                    <a:p>
                      <a:pPr indent="0" lvl="0" marL="0" rtl="0" algn="l">
                        <a:spcBef>
                          <a:spcPts val="0"/>
                        </a:spcBef>
                        <a:spcAft>
                          <a:spcPts val="0"/>
                        </a:spcAft>
                        <a:buNone/>
                      </a:pPr>
                      <a:r>
                        <a:rPr lang="en" sz="1100"/>
                        <a:t>Descriptive</a:t>
                      </a:r>
                      <a:endParaRPr sz="1100"/>
                    </a:p>
                  </a:txBody>
                  <a:tcPr marT="91425" marB="91425" marR="91425" marL="91425"/>
                </a:tc>
                <a:tc>
                  <a:txBody>
                    <a:bodyPr/>
                    <a:lstStyle/>
                    <a:p>
                      <a:pPr indent="0" lvl="0" marL="0" rtl="0" algn="l">
                        <a:spcBef>
                          <a:spcPts val="0"/>
                        </a:spcBef>
                        <a:spcAft>
                          <a:spcPts val="0"/>
                        </a:spcAft>
                        <a:buNone/>
                      </a:pPr>
                      <a:r>
                        <a:rPr lang="en" sz="1100"/>
                        <a:t>Taste, order smoothness, and waiting time are most important.</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Prioritize key satisfaction drivers </a:t>
                      </a:r>
                      <a:r>
                        <a:rPr lang="en" sz="1100">
                          <a:solidFill>
                            <a:schemeClr val="dk1"/>
                          </a:solidFill>
                        </a:rPr>
                        <a:t>as taste, order smoothness &amp; waiting time</a:t>
                      </a:r>
                      <a:r>
                        <a:rPr lang="en" sz="1100">
                          <a:solidFill>
                            <a:schemeClr val="dk1"/>
                          </a:solidFill>
                        </a:rPr>
                        <a:t>.</a:t>
                      </a:r>
                      <a:endParaRPr sz="1100">
                        <a:solidFill>
                          <a:schemeClr val="dk1"/>
                        </a:solidFill>
                      </a:endParaRPr>
                    </a:p>
                  </a:txBody>
                  <a:tcPr marT="91425" marB="91425" marR="91425" marL="91425"/>
                </a:tc>
              </a:tr>
              <a:tr h="447675">
                <a:tc>
                  <a:txBody>
                    <a:bodyPr/>
                    <a:lstStyle/>
                    <a:p>
                      <a:pPr indent="0" lvl="0" marL="0" rtl="0" algn="l">
                        <a:spcBef>
                          <a:spcPts val="0"/>
                        </a:spcBef>
                        <a:spcAft>
                          <a:spcPts val="0"/>
                        </a:spcAft>
                        <a:buNone/>
                      </a:pPr>
                      <a:r>
                        <a:rPr lang="en" sz="1100"/>
                        <a:t>Consumer Survey</a:t>
                      </a:r>
                      <a:endParaRPr sz="1100"/>
                    </a:p>
                  </a:txBody>
                  <a:tcPr marT="91425" marB="91425" marR="91425" marL="91425"/>
                </a:tc>
                <a:tc>
                  <a:txBody>
                    <a:bodyPr/>
                    <a:lstStyle/>
                    <a:p>
                      <a:pPr indent="0" lvl="0" marL="0" rtl="0" algn="l">
                        <a:spcBef>
                          <a:spcPts val="0"/>
                        </a:spcBef>
                        <a:spcAft>
                          <a:spcPts val="0"/>
                        </a:spcAft>
                        <a:buNone/>
                      </a:pPr>
                      <a:r>
                        <a:rPr lang="en" sz="1100"/>
                        <a:t>Overall Satisfaction Drivers</a:t>
                      </a:r>
                      <a:endParaRPr sz="1100"/>
                    </a:p>
                  </a:txBody>
                  <a:tcPr marT="91425" marB="91425" marR="91425" marL="91425"/>
                </a:tc>
                <a:tc>
                  <a:txBody>
                    <a:bodyPr/>
                    <a:lstStyle/>
                    <a:p>
                      <a:pPr indent="0" lvl="0" marL="0" rtl="0" algn="l">
                        <a:spcBef>
                          <a:spcPts val="0"/>
                        </a:spcBef>
                        <a:spcAft>
                          <a:spcPts val="0"/>
                        </a:spcAft>
                        <a:buNone/>
                      </a:pPr>
                      <a:r>
                        <a:rPr lang="en" sz="1100"/>
                        <a:t>Multiple Regression</a:t>
                      </a:r>
                      <a:endParaRPr sz="1100"/>
                    </a:p>
                  </a:txBody>
                  <a:tcPr marT="91425" marB="91425" marR="91425" marL="91425"/>
                </a:tc>
                <a:tc>
                  <a:txBody>
                    <a:bodyPr/>
                    <a:lstStyle/>
                    <a:p>
                      <a:pPr indent="0" lvl="0" marL="0" rtl="0" algn="l">
                        <a:spcBef>
                          <a:spcPts val="0"/>
                        </a:spcBef>
                        <a:spcAft>
                          <a:spcPts val="0"/>
                        </a:spcAft>
                        <a:buNone/>
                      </a:pPr>
                      <a:r>
                        <a:rPr lang="en" sz="1100"/>
                        <a:t>I</a:t>
                      </a:r>
                      <a:r>
                        <a:rPr lang="en" sz="1100"/>
                        <a:t>n-store environment,  β = 0.2824, p = 0.046,</a:t>
                      </a:r>
                      <a:r>
                        <a:rPr lang="en" sz="1100"/>
                        <a:t> R²=0</a:t>
                      </a:r>
                      <a:r>
                        <a:rPr lang="en" sz="1100"/>
                        <a:t>.213</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Focus on </a:t>
                      </a:r>
                      <a:r>
                        <a:rPr lang="en" sz="1100">
                          <a:solidFill>
                            <a:schemeClr val="dk1"/>
                          </a:solidFill>
                        </a:rPr>
                        <a:t>in-store environment improvement</a:t>
                      </a:r>
                      <a:r>
                        <a:rPr lang="en" sz="1100">
                          <a:solidFill>
                            <a:schemeClr val="dk1"/>
                          </a:solidFill>
                        </a:rPr>
                        <a:t>.</a:t>
                      </a:r>
                      <a:endParaRPr sz="1100">
                        <a:solidFill>
                          <a:schemeClr val="dk1"/>
                        </a:solidFill>
                      </a:endParaRPr>
                    </a:p>
                  </a:txBody>
                  <a:tcPr marT="91425" marB="91425" marR="91425" marL="91425"/>
                </a:tc>
              </a:tr>
              <a:tr h="447675">
                <a:tc>
                  <a:txBody>
                    <a:bodyPr/>
                    <a:lstStyle/>
                    <a:p>
                      <a:pPr indent="0" lvl="0" marL="0" rtl="0" algn="l">
                        <a:spcBef>
                          <a:spcPts val="0"/>
                        </a:spcBef>
                        <a:spcAft>
                          <a:spcPts val="0"/>
                        </a:spcAft>
                        <a:buNone/>
                      </a:pPr>
                      <a:r>
                        <a:rPr lang="en" sz="1100"/>
                        <a:t>Consumer Survey</a:t>
                      </a:r>
                      <a:endParaRPr sz="1100"/>
                    </a:p>
                  </a:txBody>
                  <a:tcPr marT="91425" marB="91425" marR="91425" marL="91425"/>
                </a:tc>
                <a:tc>
                  <a:txBody>
                    <a:bodyPr/>
                    <a:lstStyle/>
                    <a:p>
                      <a:pPr indent="0" lvl="0" marL="0" rtl="0" algn="l">
                        <a:spcBef>
                          <a:spcPts val="0"/>
                        </a:spcBef>
                        <a:spcAft>
                          <a:spcPts val="0"/>
                        </a:spcAft>
                        <a:buNone/>
                      </a:pPr>
                      <a:r>
                        <a:rPr lang="en" sz="1100"/>
                        <a:t>Environment, Taste Interaction</a:t>
                      </a:r>
                      <a:endParaRPr sz="1100"/>
                    </a:p>
                  </a:txBody>
                  <a:tcPr marT="91425" marB="91425" marR="91425" marL="91425"/>
                </a:tc>
                <a:tc>
                  <a:txBody>
                    <a:bodyPr/>
                    <a:lstStyle/>
                    <a:p>
                      <a:pPr indent="0" lvl="0" marL="0" rtl="0" algn="l">
                        <a:spcBef>
                          <a:spcPts val="0"/>
                        </a:spcBef>
                        <a:spcAft>
                          <a:spcPts val="0"/>
                        </a:spcAft>
                        <a:buNone/>
                      </a:pPr>
                      <a:r>
                        <a:rPr lang="en" sz="1100"/>
                        <a:t>Multiple Regression</a:t>
                      </a:r>
                      <a:endParaRPr sz="1100"/>
                    </a:p>
                  </a:txBody>
                  <a:tcPr marT="91425" marB="91425" marR="91425" marL="91425"/>
                </a:tc>
                <a:tc>
                  <a:txBody>
                    <a:bodyPr/>
                    <a:lstStyle/>
                    <a:p>
                      <a:pPr indent="0" lvl="0" marL="0" rtl="0" algn="l">
                        <a:spcBef>
                          <a:spcPts val="0"/>
                        </a:spcBef>
                        <a:spcAft>
                          <a:spcPts val="0"/>
                        </a:spcAft>
                        <a:buNone/>
                      </a:pPr>
                      <a:r>
                        <a:rPr lang="en" sz="1100"/>
                        <a:t>Environment, Taste, Interaction all significant; R²=0.214</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Balance investments across store environment and product </a:t>
                      </a:r>
                      <a:r>
                        <a:rPr lang="en" sz="1100">
                          <a:solidFill>
                            <a:schemeClr val="dk1"/>
                          </a:solidFill>
                        </a:rPr>
                        <a:t>taste</a:t>
                      </a:r>
                      <a:r>
                        <a:rPr lang="en" sz="1100">
                          <a:solidFill>
                            <a:schemeClr val="dk1"/>
                          </a:solidFill>
                        </a:rPr>
                        <a:t>.</a:t>
                      </a:r>
                      <a:endParaRPr sz="1100">
                        <a:solidFill>
                          <a:schemeClr val="dk1"/>
                        </a:solidFill>
                      </a:endParaRPr>
                    </a:p>
                  </a:txBody>
                  <a:tcPr marT="91425" marB="91425" marR="91425" marL="91425"/>
                </a:tc>
              </a:tr>
              <a:tr h="447675">
                <a:tc>
                  <a:txBody>
                    <a:bodyPr/>
                    <a:lstStyle/>
                    <a:p>
                      <a:pPr indent="0" lvl="0" marL="0" rtl="0" algn="l">
                        <a:spcBef>
                          <a:spcPts val="0"/>
                        </a:spcBef>
                        <a:spcAft>
                          <a:spcPts val="0"/>
                        </a:spcAft>
                        <a:buNone/>
                      </a:pPr>
                      <a:r>
                        <a:rPr lang="en" sz="1100"/>
                        <a:t>Consumer Survey</a:t>
                      </a:r>
                      <a:endParaRPr sz="1100"/>
                    </a:p>
                  </a:txBody>
                  <a:tcPr marT="91425" marB="91425" marR="91425" marL="91425"/>
                </a:tc>
                <a:tc>
                  <a:txBody>
                    <a:bodyPr/>
                    <a:lstStyle/>
                    <a:p>
                      <a:pPr indent="0" lvl="0" marL="0" rtl="0" algn="l">
                        <a:spcBef>
                          <a:spcPts val="0"/>
                        </a:spcBef>
                        <a:spcAft>
                          <a:spcPts val="0"/>
                        </a:spcAft>
                        <a:buNone/>
                      </a:pPr>
                      <a:r>
                        <a:rPr lang="en" sz="1100"/>
                        <a:t>Wait Time vs. Environment</a:t>
                      </a:r>
                      <a:endParaRPr sz="1100"/>
                    </a:p>
                  </a:txBody>
                  <a:tcPr marT="91425" marB="91425" marR="91425" marL="91425"/>
                </a:tc>
                <a:tc>
                  <a:txBody>
                    <a:bodyPr/>
                    <a:lstStyle/>
                    <a:p>
                      <a:pPr indent="0" lvl="0" marL="0" rtl="0" algn="l">
                        <a:spcBef>
                          <a:spcPts val="0"/>
                        </a:spcBef>
                        <a:spcAft>
                          <a:spcPts val="0"/>
                        </a:spcAft>
                        <a:buNone/>
                      </a:pPr>
                      <a:r>
                        <a:rPr lang="en" sz="1100"/>
                        <a:t>Pearson Correlation</a:t>
                      </a:r>
                      <a:endParaRPr sz="1100"/>
                    </a:p>
                  </a:txBody>
                  <a:tcPr marT="91425" marB="91425" marR="91425" marL="91425"/>
                </a:tc>
                <a:tc>
                  <a:txBody>
                    <a:bodyPr/>
                    <a:lstStyle/>
                    <a:p>
                      <a:pPr indent="0" lvl="0" marL="0" rtl="0" algn="l">
                        <a:spcBef>
                          <a:spcPts val="0"/>
                        </a:spcBef>
                        <a:spcAft>
                          <a:spcPts val="0"/>
                        </a:spcAft>
                        <a:buNone/>
                      </a:pPr>
                      <a:r>
                        <a:rPr lang="en" sz="1100"/>
                        <a:t>r = 0.3222, p = 0.0040 (moderate positive)</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Improving wait time experience enhances environment perception.</a:t>
                      </a:r>
                      <a:endParaRPr sz="1100">
                        <a:solidFill>
                          <a:schemeClr val="dk1"/>
                        </a:solidFill>
                      </a:endParaRPr>
                    </a:p>
                  </a:txBody>
                  <a:tcPr marT="91425" marB="91425" marR="91425" marL="91425"/>
                </a:tc>
              </a:tr>
            </a:tbl>
          </a:graphicData>
        </a:graphic>
      </p:graphicFrame>
      <p:sp>
        <p:nvSpPr>
          <p:cNvPr id="439" name="Google Shape;439;p60"/>
          <p:cNvSpPr txBox="1"/>
          <p:nvPr>
            <p:ph type="title"/>
          </p:nvPr>
        </p:nvSpPr>
        <p:spPr>
          <a:xfrm>
            <a:off x="0" y="0"/>
            <a:ext cx="8572500" cy="5643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latin typeface="Arial"/>
                <a:ea typeface="Arial"/>
                <a:cs typeface="Arial"/>
                <a:sym typeface="Arial"/>
              </a:rPr>
              <a:t>Summary of findings</a:t>
            </a:r>
            <a:endParaRPr b="1" sz="24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443" name="Shape 443"/>
        <p:cNvGrpSpPr/>
        <p:nvPr/>
      </p:nvGrpSpPr>
      <p:grpSpPr>
        <a:xfrm>
          <a:off x="0" y="0"/>
          <a:ext cx="0" cy="0"/>
          <a:chOff x="0" y="0"/>
          <a:chExt cx="0" cy="0"/>
        </a:xfrm>
      </p:grpSpPr>
      <p:pic>
        <p:nvPicPr>
          <p:cNvPr id="444" name="Google Shape;444;p61"/>
          <p:cNvPicPr preferRelativeResize="0"/>
          <p:nvPr/>
        </p:nvPicPr>
        <p:blipFill>
          <a:blip r:embed="rId3">
            <a:alphaModFix/>
          </a:blip>
          <a:stretch>
            <a:fillRect/>
          </a:stretch>
        </p:blipFill>
        <p:spPr>
          <a:xfrm>
            <a:off x="6233500" y="644525"/>
            <a:ext cx="2910499" cy="3630526"/>
          </a:xfrm>
          <a:prstGeom prst="rect">
            <a:avLst/>
          </a:prstGeom>
          <a:noFill/>
          <a:ln>
            <a:noFill/>
          </a:ln>
        </p:spPr>
      </p:pic>
      <p:sp>
        <p:nvSpPr>
          <p:cNvPr id="445" name="Google Shape;445;p61"/>
          <p:cNvSpPr txBox="1"/>
          <p:nvPr/>
        </p:nvSpPr>
        <p:spPr>
          <a:xfrm>
            <a:off x="0" y="564300"/>
            <a:ext cx="6125100" cy="440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Surprising Findings:</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Tangible gifts beat price discounts</a:t>
            </a:r>
            <a:r>
              <a:rPr lang="en" sz="1100">
                <a:solidFill>
                  <a:schemeClr val="dk1"/>
                </a:solidFill>
              </a:rPr>
              <a:t>: The canvas bag offer significantly outperformed BOGO across all key metrics.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In-store environment perception matters more than expected</a:t>
            </a:r>
            <a:r>
              <a:rPr lang="en" sz="1100">
                <a:solidFill>
                  <a:schemeClr val="dk1"/>
                </a:solidFill>
              </a:rPr>
              <a:t>: Improving waiting experience can notably enhance environment satisfaction.</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No gender differences in recommendation behavior</a:t>
            </a:r>
            <a:r>
              <a:rPr lang="en" sz="1100">
                <a:solidFill>
                  <a:schemeClr val="dk1"/>
                </a:solidFill>
              </a:rPr>
              <a:t>: Campaigns do not need gender-based targeting.</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What We Recommend:</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Think:</a:t>
            </a:r>
            <a:r>
              <a:rPr lang="en" sz="1100">
                <a:solidFill>
                  <a:schemeClr val="dk1"/>
                </a:solidFill>
              </a:rPr>
              <a:t> Promotions are not just about discounts — emotional and tangible rewards drive stronger loyalty.</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Feel:</a:t>
            </a:r>
            <a:r>
              <a:rPr lang="en" sz="1100">
                <a:solidFill>
                  <a:schemeClr val="dk1"/>
                </a:solidFill>
              </a:rPr>
              <a:t> Creating a smooth, enjoyable experience at every touchpoint builds brand love and customer retention.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Do:</a:t>
            </a:r>
            <a:r>
              <a:rPr lang="en" sz="1100">
                <a:solidFill>
                  <a:schemeClr val="dk1"/>
                </a:solidFill>
              </a:rPr>
              <a:t> </a:t>
            </a:r>
            <a:br>
              <a:rPr lang="en" sz="1100">
                <a:solidFill>
                  <a:schemeClr val="dk1"/>
                </a:solidFill>
              </a:rPr>
            </a:br>
            <a:r>
              <a:rPr lang="en" sz="1100">
                <a:solidFill>
                  <a:schemeClr val="dk1"/>
                </a:solidFill>
              </a:rPr>
              <a:t>▪ Launch gift-based promotional campaigns (e.g., branded merchandise).</a:t>
            </a:r>
            <a:br>
              <a:rPr lang="en" sz="1100">
                <a:solidFill>
                  <a:schemeClr val="dk1"/>
                </a:solidFill>
              </a:rPr>
            </a:br>
            <a:r>
              <a:rPr lang="en" sz="1100">
                <a:solidFill>
                  <a:schemeClr val="dk1"/>
                </a:solidFill>
              </a:rPr>
              <a:t> ▪ Invest in improving perceived waiting experience (e.g., faster service, in-line entertainment).</a:t>
            </a:r>
            <a:br>
              <a:rPr lang="en" sz="1100">
                <a:solidFill>
                  <a:schemeClr val="dk1"/>
                </a:solidFill>
              </a:rPr>
            </a:br>
            <a:r>
              <a:rPr lang="en" sz="1100">
                <a:solidFill>
                  <a:schemeClr val="dk1"/>
                </a:solidFill>
              </a:rPr>
              <a:t> ▪ Leverage Red Notes and social sharing to amplify promotion visibility.</a:t>
            </a:r>
            <a:br>
              <a:rPr lang="en" sz="1100">
                <a:solidFill>
                  <a:schemeClr val="dk1"/>
                </a:solidFill>
              </a:rPr>
            </a:br>
            <a:r>
              <a:rPr lang="en" sz="1100">
                <a:solidFill>
                  <a:schemeClr val="dk1"/>
                </a:solidFill>
              </a:rPr>
              <a:t> ▪ Maintain consistent messaging across all customer segments.</a:t>
            </a:r>
            <a:endParaRPr b="1" sz="1100">
              <a:solidFill>
                <a:schemeClr val="dk1"/>
              </a:solidFill>
            </a:endParaRPr>
          </a:p>
        </p:txBody>
      </p:sp>
      <p:sp>
        <p:nvSpPr>
          <p:cNvPr id="446" name="Google Shape;446;p61"/>
          <p:cNvSpPr txBox="1"/>
          <p:nvPr>
            <p:ph type="title"/>
          </p:nvPr>
        </p:nvSpPr>
        <p:spPr>
          <a:xfrm>
            <a:off x="0" y="0"/>
            <a:ext cx="8572500" cy="5643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solidFill>
                  <a:srgbClr val="1E1E1E"/>
                </a:solidFill>
              </a:rPr>
              <a:t>Recommendations &amp; Final Call-to-action</a:t>
            </a:r>
            <a:endParaRPr b="1" sz="24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450" name="Shape 450"/>
        <p:cNvGrpSpPr/>
        <p:nvPr/>
      </p:nvGrpSpPr>
      <p:grpSpPr>
        <a:xfrm>
          <a:off x="0" y="0"/>
          <a:ext cx="0" cy="0"/>
          <a:chOff x="0" y="0"/>
          <a:chExt cx="0" cy="0"/>
        </a:xfrm>
      </p:grpSpPr>
      <p:sp>
        <p:nvSpPr>
          <p:cNvPr id="451" name="Google Shape;451;p62"/>
          <p:cNvSpPr txBox="1"/>
          <p:nvPr/>
        </p:nvSpPr>
        <p:spPr>
          <a:xfrm>
            <a:off x="224375" y="1056225"/>
            <a:ext cx="4432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Sampling Methodology</a:t>
            </a:r>
            <a:br>
              <a:rPr b="1" lang="en" sz="1100">
                <a:solidFill>
                  <a:schemeClr val="dk1"/>
                </a:solidFill>
              </a:rPr>
            </a:br>
            <a:r>
              <a:rPr b="1" lang="en" sz="1100">
                <a:solidFill>
                  <a:schemeClr val="dk1"/>
                </a:solidFill>
              </a:rPr>
              <a:t> </a:t>
            </a:r>
            <a:r>
              <a:rPr lang="en" sz="1100">
                <a:solidFill>
                  <a:schemeClr val="dk1"/>
                </a:solidFill>
              </a:rPr>
              <a:t>While targeting Chinese international students was intentional, relying on convenience sampling may introduce bias and limit the randomness of the sample. Future efforts could incorporate quota sampling or stratified sampling within the target group to improve representativeness.</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chemeClr val="dk1"/>
                </a:solidFill>
              </a:rPr>
              <a:t>Expand channels for participant recruitment</a:t>
            </a:r>
            <a:br>
              <a:rPr b="1" lang="en" sz="1100">
                <a:solidFill>
                  <a:schemeClr val="dk1"/>
                </a:solidFill>
              </a:rPr>
            </a:br>
            <a:r>
              <a:rPr lang="en" sz="1100">
                <a:solidFill>
                  <a:schemeClr val="dk1"/>
                </a:solidFill>
              </a:rPr>
              <a:t> Relying mainly on WeChat groups and residential communities may limit diversity within the target population. Future surveys could also leverage university mailing lists, student associations, and offline intercept methods to access a broader cross-section of Chinese international students.</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chemeClr val="dk1"/>
                </a:solidFill>
              </a:rPr>
              <a:t>Balance question formats to reduce survey fatigue</a:t>
            </a:r>
            <a:br>
              <a:rPr b="1" lang="en" sz="1100">
                <a:solidFill>
                  <a:schemeClr val="dk1"/>
                </a:solidFill>
              </a:rPr>
            </a:br>
            <a:r>
              <a:rPr lang="en" sz="1100">
                <a:solidFill>
                  <a:schemeClr val="dk1"/>
                </a:solidFill>
              </a:rPr>
              <a:t> Introducing more varied question types (e.g., sliders, dropdowns, short text) could make the survey more engaging and improve response quality.</a:t>
            </a:r>
            <a:endParaRPr sz="1100">
              <a:solidFill>
                <a:schemeClr val="dk1"/>
              </a:solidFill>
            </a:endParaRPr>
          </a:p>
        </p:txBody>
      </p:sp>
      <p:sp>
        <p:nvSpPr>
          <p:cNvPr id="452" name="Google Shape;452;p62"/>
          <p:cNvSpPr txBox="1"/>
          <p:nvPr>
            <p:ph type="title"/>
          </p:nvPr>
        </p:nvSpPr>
        <p:spPr>
          <a:xfrm>
            <a:off x="224375" y="304800"/>
            <a:ext cx="8043300" cy="5643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solidFill>
                  <a:srgbClr val="1E1E1E"/>
                </a:solidFill>
              </a:rPr>
              <a:t>What we can improve:</a:t>
            </a:r>
            <a:endParaRPr b="1" sz="2400">
              <a:solidFill>
                <a:srgbClr val="1E1E1E"/>
              </a:solidFill>
            </a:endParaRPr>
          </a:p>
        </p:txBody>
      </p:sp>
      <p:pic>
        <p:nvPicPr>
          <p:cNvPr id="453" name="Google Shape;453;p62"/>
          <p:cNvPicPr preferRelativeResize="0"/>
          <p:nvPr/>
        </p:nvPicPr>
        <p:blipFill>
          <a:blip r:embed="rId3">
            <a:alphaModFix/>
          </a:blip>
          <a:stretch>
            <a:fillRect/>
          </a:stretch>
        </p:blipFill>
        <p:spPr>
          <a:xfrm>
            <a:off x="4953750" y="955500"/>
            <a:ext cx="4054200" cy="3232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图片包含 室内, 天花板, 桌子, 房间&#10;&#10;描述已自动生成" id="458" name="Google Shape;458;p63"/>
          <p:cNvPicPr preferRelativeResize="0"/>
          <p:nvPr/>
        </p:nvPicPr>
        <p:blipFill rotWithShape="1">
          <a:blip r:embed="rId3">
            <a:alphaModFix/>
          </a:blip>
          <a:srcRect b="-69" l="891" r="0" t="119"/>
          <a:stretch/>
        </p:blipFill>
        <p:spPr>
          <a:xfrm>
            <a:off x="0" y="0"/>
            <a:ext cx="9148365" cy="5143501"/>
          </a:xfrm>
          <a:prstGeom prst="rect">
            <a:avLst/>
          </a:prstGeom>
          <a:noFill/>
          <a:ln>
            <a:noFill/>
          </a:ln>
        </p:spPr>
      </p:pic>
      <p:sp>
        <p:nvSpPr>
          <p:cNvPr id="459" name="Google Shape;459;p63"/>
          <p:cNvSpPr/>
          <p:nvPr/>
        </p:nvSpPr>
        <p:spPr>
          <a:xfrm>
            <a:off x="0" y="0"/>
            <a:ext cx="9144000" cy="5143500"/>
          </a:xfrm>
          <a:prstGeom prst="rect">
            <a:avLst/>
          </a:prstGeom>
          <a:solidFill>
            <a:schemeClr val="dk1">
              <a:alpha val="509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0" name="Google Shape;460;p63"/>
          <p:cNvSpPr/>
          <p:nvPr/>
        </p:nvSpPr>
        <p:spPr>
          <a:xfrm>
            <a:off x="1758009" y="2179335"/>
            <a:ext cx="5628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700">
                <a:solidFill>
                  <a:schemeClr val="lt1"/>
                </a:solidFill>
                <a:latin typeface="PT Sans Narrow"/>
                <a:ea typeface="PT Sans Narrow"/>
                <a:cs typeface="PT Sans Narrow"/>
                <a:sym typeface="PT Sans Narrow"/>
              </a:rPr>
              <a:t>Thank you for your listening! </a:t>
            </a:r>
            <a:endParaRPr b="1" sz="3700">
              <a:solidFill>
                <a:schemeClr val="lt1"/>
              </a:solidFill>
              <a:latin typeface="PT Sans Narrow"/>
              <a:ea typeface="PT Sans Narrow"/>
              <a:cs typeface="PT Sans Narrow"/>
              <a:sym typeface="PT Sans Narrow"/>
            </a:endParaRPr>
          </a:p>
          <a:p>
            <a:pPr indent="0" lvl="0" marL="0" marR="0" rtl="0" algn="ctr">
              <a:spcBef>
                <a:spcPts val="0"/>
              </a:spcBef>
              <a:spcAft>
                <a:spcPts val="0"/>
              </a:spcAft>
              <a:buNone/>
            </a:pPr>
            <a:r>
              <a:t/>
            </a:r>
            <a:endParaRPr b="1" sz="3700">
              <a:solidFill>
                <a:schemeClr val="lt1"/>
              </a:solidFill>
              <a:latin typeface="PT Sans Narrow"/>
              <a:ea typeface="PT Sans Narrow"/>
              <a:cs typeface="PT Sans Narrow"/>
              <a:sym typeface="PT Sans Narrow"/>
            </a:endParaRPr>
          </a:p>
          <a:p>
            <a:pPr indent="0" lvl="0" marL="0" marR="0" rtl="0" algn="ctr">
              <a:spcBef>
                <a:spcPts val="0"/>
              </a:spcBef>
              <a:spcAft>
                <a:spcPts val="0"/>
              </a:spcAft>
              <a:buNone/>
            </a:pPr>
            <a:r>
              <a:rPr b="1" lang="en" sz="3700">
                <a:solidFill>
                  <a:schemeClr val="lt1"/>
                </a:solidFill>
                <a:latin typeface="PT Sans Narrow"/>
                <a:ea typeface="PT Sans Narrow"/>
                <a:cs typeface="PT Sans Narrow"/>
                <a:sym typeface="PT Sans Narrow"/>
              </a:rPr>
              <a:t>Any Question? </a:t>
            </a:r>
            <a:endParaRPr b="1" sz="3700">
              <a:solidFill>
                <a:schemeClr val="lt1"/>
              </a:solidFill>
              <a:latin typeface="PT Sans Narrow"/>
              <a:ea typeface="PT Sans Narrow"/>
              <a:cs typeface="PT Sans Narrow"/>
              <a:sym typeface="PT Sans Narrow"/>
            </a:endParaRPr>
          </a:p>
        </p:txBody>
      </p:sp>
      <p:sp>
        <p:nvSpPr>
          <p:cNvPr id="461" name="Google Shape;461;p63"/>
          <p:cNvSpPr/>
          <p:nvPr/>
        </p:nvSpPr>
        <p:spPr>
          <a:xfrm>
            <a:off x="0" y="0"/>
            <a:ext cx="9144000" cy="736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462" name="Google Shape;462;p63"/>
          <p:cNvPicPr preferRelativeResize="0"/>
          <p:nvPr/>
        </p:nvPicPr>
        <p:blipFill rotWithShape="1">
          <a:blip r:embed="rId4">
            <a:alphaModFix/>
          </a:blip>
          <a:srcRect b="0" l="0" r="0" t="0"/>
          <a:stretch/>
        </p:blipFill>
        <p:spPr>
          <a:xfrm>
            <a:off x="7442524" y="275228"/>
            <a:ext cx="1285875" cy="1857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4"/>
          <p:cNvSpPr txBox="1"/>
          <p:nvPr>
            <p:ph type="title"/>
          </p:nvPr>
        </p:nvSpPr>
        <p:spPr>
          <a:xfrm>
            <a:off x="1485161" y="1714354"/>
            <a:ext cx="6173700" cy="8574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4000"/>
              <a:t>Appendix</a:t>
            </a:r>
            <a:endParaRPr b="1" sz="4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5"/>
          <p:cNvSpPr txBox="1"/>
          <p:nvPr>
            <p:ph type="title"/>
          </p:nvPr>
        </p:nvSpPr>
        <p:spPr>
          <a:xfrm>
            <a:off x="723450" y="511025"/>
            <a:ext cx="7697100" cy="482400"/>
          </a:xfrm>
          <a:prstGeom prst="rect">
            <a:avLst/>
          </a:prstGeom>
        </p:spPr>
        <p:txBody>
          <a:bodyPr anchorCtr="0" anchor="t" bIns="34275" lIns="68575" spcFirstLastPara="1" rIns="68575" wrap="square" tIns="34275">
            <a:normAutofit fontScale="90000"/>
          </a:bodyPr>
          <a:lstStyle/>
          <a:p>
            <a:pPr indent="0" lvl="0" marL="0" rtl="0" algn="ctr">
              <a:spcBef>
                <a:spcPts val="0"/>
              </a:spcBef>
              <a:spcAft>
                <a:spcPts val="0"/>
              </a:spcAft>
              <a:buNone/>
            </a:pPr>
            <a:r>
              <a:t/>
            </a:r>
            <a:endParaRPr/>
          </a:p>
        </p:txBody>
      </p:sp>
      <p:sp>
        <p:nvSpPr>
          <p:cNvPr id="473" name="Google Shape;473;p65"/>
          <p:cNvSpPr txBox="1"/>
          <p:nvPr/>
        </p:nvSpPr>
        <p:spPr>
          <a:xfrm>
            <a:off x="311700" y="240550"/>
            <a:ext cx="85206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1800">
                <a:solidFill>
                  <a:srgbClr val="000000"/>
                </a:solidFill>
              </a:rPr>
              <a:t>Analysis 1: Gender Distribution Across Promotional Offer Groups (Chi-Square Test)</a:t>
            </a:r>
            <a:endParaRPr sz="1800">
              <a:solidFill>
                <a:srgbClr val="000000"/>
              </a:solidFill>
            </a:endParaRPr>
          </a:p>
        </p:txBody>
      </p:sp>
      <p:pic>
        <p:nvPicPr>
          <p:cNvPr id="474" name="Google Shape;474;p65"/>
          <p:cNvPicPr preferRelativeResize="0"/>
          <p:nvPr/>
        </p:nvPicPr>
        <p:blipFill>
          <a:blip r:embed="rId3">
            <a:alphaModFix/>
          </a:blip>
          <a:stretch>
            <a:fillRect/>
          </a:stretch>
        </p:blipFill>
        <p:spPr>
          <a:xfrm>
            <a:off x="311700" y="990850"/>
            <a:ext cx="4029075" cy="847725"/>
          </a:xfrm>
          <a:prstGeom prst="rect">
            <a:avLst/>
          </a:prstGeom>
          <a:noFill/>
          <a:ln>
            <a:noFill/>
          </a:ln>
        </p:spPr>
      </p:pic>
      <p:pic>
        <p:nvPicPr>
          <p:cNvPr id="475" name="Google Shape;475;p65"/>
          <p:cNvPicPr preferRelativeResize="0"/>
          <p:nvPr/>
        </p:nvPicPr>
        <p:blipFill>
          <a:blip r:embed="rId4">
            <a:alphaModFix/>
          </a:blip>
          <a:stretch>
            <a:fillRect/>
          </a:stretch>
        </p:blipFill>
        <p:spPr>
          <a:xfrm>
            <a:off x="311700" y="1931125"/>
            <a:ext cx="6019800" cy="1123950"/>
          </a:xfrm>
          <a:prstGeom prst="rect">
            <a:avLst/>
          </a:prstGeom>
          <a:noFill/>
          <a:ln>
            <a:noFill/>
          </a:ln>
        </p:spPr>
      </p:pic>
      <p:pic>
        <p:nvPicPr>
          <p:cNvPr id="476" name="Google Shape;476;p65"/>
          <p:cNvPicPr preferRelativeResize="0"/>
          <p:nvPr/>
        </p:nvPicPr>
        <p:blipFill>
          <a:blip r:embed="rId5">
            <a:alphaModFix/>
          </a:blip>
          <a:stretch>
            <a:fillRect/>
          </a:stretch>
        </p:blipFill>
        <p:spPr>
          <a:xfrm>
            <a:off x="6680500" y="835750"/>
            <a:ext cx="1066800" cy="2219325"/>
          </a:xfrm>
          <a:prstGeom prst="rect">
            <a:avLst/>
          </a:prstGeom>
          <a:noFill/>
          <a:ln>
            <a:noFill/>
          </a:ln>
        </p:spPr>
      </p:pic>
      <p:sp>
        <p:nvSpPr>
          <p:cNvPr id="477" name="Google Shape;477;p65"/>
          <p:cNvSpPr txBox="1"/>
          <p:nvPr/>
        </p:nvSpPr>
        <p:spPr>
          <a:xfrm>
            <a:off x="311700" y="3055075"/>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rPr>
              <a:t>Test Result</a:t>
            </a:r>
            <a:endParaRPr>
              <a:solidFill>
                <a:srgbClr val="595959"/>
              </a:solidFill>
            </a:endParaRPr>
          </a:p>
        </p:txBody>
      </p:sp>
      <p:pic>
        <p:nvPicPr>
          <p:cNvPr id="478" name="Google Shape;478;p65"/>
          <p:cNvPicPr preferRelativeResize="0"/>
          <p:nvPr/>
        </p:nvPicPr>
        <p:blipFill>
          <a:blip r:embed="rId6">
            <a:alphaModFix/>
          </a:blip>
          <a:stretch>
            <a:fillRect/>
          </a:stretch>
        </p:blipFill>
        <p:spPr>
          <a:xfrm>
            <a:off x="6331500" y="3251700"/>
            <a:ext cx="2519095" cy="1783625"/>
          </a:xfrm>
          <a:prstGeom prst="rect">
            <a:avLst/>
          </a:prstGeom>
          <a:noFill/>
          <a:ln>
            <a:noFill/>
          </a:ln>
        </p:spPr>
      </p:pic>
      <p:pic>
        <p:nvPicPr>
          <p:cNvPr id="479" name="Google Shape;479;p65"/>
          <p:cNvPicPr preferRelativeResize="0"/>
          <p:nvPr/>
        </p:nvPicPr>
        <p:blipFill>
          <a:blip r:embed="rId7">
            <a:alphaModFix/>
          </a:blip>
          <a:stretch>
            <a:fillRect/>
          </a:stretch>
        </p:blipFill>
        <p:spPr>
          <a:xfrm>
            <a:off x="311700" y="3490600"/>
            <a:ext cx="3238500" cy="285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6"/>
          <p:cNvSpPr txBox="1"/>
          <p:nvPr/>
        </p:nvSpPr>
        <p:spPr>
          <a:xfrm>
            <a:off x="311700" y="240550"/>
            <a:ext cx="85206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1800">
                <a:solidFill>
                  <a:srgbClr val="000000"/>
                </a:solidFill>
              </a:rPr>
              <a:t>Analysis 2: Effect of Promotion Type on Likelihood to Place an Order (Independent Samples t-test)</a:t>
            </a:r>
            <a:endParaRPr sz="1800">
              <a:solidFill>
                <a:srgbClr val="000000"/>
              </a:solidFill>
            </a:endParaRPr>
          </a:p>
        </p:txBody>
      </p:sp>
      <p:pic>
        <p:nvPicPr>
          <p:cNvPr id="485" name="Google Shape;485;p66"/>
          <p:cNvPicPr preferRelativeResize="0"/>
          <p:nvPr/>
        </p:nvPicPr>
        <p:blipFill>
          <a:blip r:embed="rId3">
            <a:alphaModFix/>
          </a:blip>
          <a:stretch>
            <a:fillRect/>
          </a:stretch>
        </p:blipFill>
        <p:spPr>
          <a:xfrm>
            <a:off x="311700" y="990850"/>
            <a:ext cx="4029075" cy="847725"/>
          </a:xfrm>
          <a:prstGeom prst="rect">
            <a:avLst/>
          </a:prstGeom>
          <a:noFill/>
          <a:ln>
            <a:noFill/>
          </a:ln>
        </p:spPr>
      </p:pic>
      <p:pic>
        <p:nvPicPr>
          <p:cNvPr id="486" name="Google Shape;486;p66"/>
          <p:cNvPicPr preferRelativeResize="0"/>
          <p:nvPr/>
        </p:nvPicPr>
        <p:blipFill>
          <a:blip r:embed="rId4">
            <a:alphaModFix/>
          </a:blip>
          <a:stretch>
            <a:fillRect/>
          </a:stretch>
        </p:blipFill>
        <p:spPr>
          <a:xfrm>
            <a:off x="311700" y="1908575"/>
            <a:ext cx="6019800" cy="1123950"/>
          </a:xfrm>
          <a:prstGeom prst="rect">
            <a:avLst/>
          </a:prstGeom>
          <a:noFill/>
          <a:ln>
            <a:noFill/>
          </a:ln>
        </p:spPr>
      </p:pic>
      <p:pic>
        <p:nvPicPr>
          <p:cNvPr id="487" name="Google Shape;487;p66"/>
          <p:cNvPicPr preferRelativeResize="0"/>
          <p:nvPr/>
        </p:nvPicPr>
        <p:blipFill>
          <a:blip r:embed="rId5">
            <a:alphaModFix/>
          </a:blip>
          <a:stretch>
            <a:fillRect/>
          </a:stretch>
        </p:blipFill>
        <p:spPr>
          <a:xfrm>
            <a:off x="6331500" y="990850"/>
            <a:ext cx="2519207" cy="1783625"/>
          </a:xfrm>
          <a:prstGeom prst="rect">
            <a:avLst/>
          </a:prstGeom>
          <a:noFill/>
          <a:ln>
            <a:noFill/>
          </a:ln>
        </p:spPr>
      </p:pic>
      <p:sp>
        <p:nvSpPr>
          <p:cNvPr id="488" name="Google Shape;488;p66"/>
          <p:cNvSpPr txBox="1"/>
          <p:nvPr/>
        </p:nvSpPr>
        <p:spPr>
          <a:xfrm>
            <a:off x="311700" y="3008800"/>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rPr>
              <a:t>Test Result</a:t>
            </a:r>
            <a:endParaRPr>
              <a:solidFill>
                <a:srgbClr val="595959"/>
              </a:solidFill>
            </a:endParaRPr>
          </a:p>
        </p:txBody>
      </p:sp>
      <p:pic>
        <p:nvPicPr>
          <p:cNvPr id="489" name="Google Shape;489;p66"/>
          <p:cNvPicPr preferRelativeResize="0"/>
          <p:nvPr/>
        </p:nvPicPr>
        <p:blipFill>
          <a:blip r:embed="rId6">
            <a:alphaModFix/>
          </a:blip>
          <a:stretch>
            <a:fillRect/>
          </a:stretch>
        </p:blipFill>
        <p:spPr>
          <a:xfrm>
            <a:off x="311700" y="3409000"/>
            <a:ext cx="1756700" cy="311800"/>
          </a:xfrm>
          <a:prstGeom prst="rect">
            <a:avLst/>
          </a:prstGeom>
          <a:noFill/>
          <a:ln>
            <a:noFill/>
          </a:ln>
        </p:spPr>
      </p:pic>
      <p:pic>
        <p:nvPicPr>
          <p:cNvPr id="490" name="Google Shape;490;p66"/>
          <p:cNvPicPr preferRelativeResize="0"/>
          <p:nvPr/>
        </p:nvPicPr>
        <p:blipFill>
          <a:blip r:embed="rId7">
            <a:alphaModFix/>
          </a:blip>
          <a:stretch>
            <a:fillRect/>
          </a:stretch>
        </p:blipFill>
        <p:spPr>
          <a:xfrm>
            <a:off x="2164238" y="2812175"/>
            <a:ext cx="4029075" cy="1067427"/>
          </a:xfrm>
          <a:prstGeom prst="rect">
            <a:avLst/>
          </a:prstGeom>
          <a:noFill/>
          <a:ln>
            <a:noFill/>
          </a:ln>
        </p:spPr>
      </p:pic>
      <p:pic>
        <p:nvPicPr>
          <p:cNvPr id="491" name="Google Shape;491;p66"/>
          <p:cNvPicPr preferRelativeResize="0"/>
          <p:nvPr/>
        </p:nvPicPr>
        <p:blipFill>
          <a:blip r:embed="rId8">
            <a:alphaModFix/>
          </a:blip>
          <a:stretch>
            <a:fillRect/>
          </a:stretch>
        </p:blipFill>
        <p:spPr>
          <a:xfrm>
            <a:off x="2197396" y="3950246"/>
            <a:ext cx="4073901" cy="1067425"/>
          </a:xfrm>
          <a:prstGeom prst="rect">
            <a:avLst/>
          </a:prstGeom>
          <a:noFill/>
          <a:ln>
            <a:noFill/>
          </a:ln>
        </p:spPr>
      </p:pic>
      <p:pic>
        <p:nvPicPr>
          <p:cNvPr id="492" name="Google Shape;492;p66"/>
          <p:cNvPicPr preferRelativeResize="0"/>
          <p:nvPr/>
        </p:nvPicPr>
        <p:blipFill>
          <a:blip r:embed="rId9">
            <a:alphaModFix/>
          </a:blip>
          <a:stretch>
            <a:fillRect/>
          </a:stretch>
        </p:blipFill>
        <p:spPr>
          <a:xfrm>
            <a:off x="6475775" y="2812175"/>
            <a:ext cx="2519200" cy="1880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7"/>
          <p:cNvSpPr txBox="1"/>
          <p:nvPr/>
        </p:nvSpPr>
        <p:spPr>
          <a:xfrm>
            <a:off x="311700" y="240550"/>
            <a:ext cx="85206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1800">
                <a:solidFill>
                  <a:srgbClr val="000000"/>
                </a:solidFill>
              </a:rPr>
              <a:t>Analysis 3: Effect of Promotion Type on Recommendation Rate (Chi-Square Test)</a:t>
            </a:r>
            <a:endParaRPr sz="1200">
              <a:solidFill>
                <a:srgbClr val="000000"/>
              </a:solidFill>
            </a:endParaRPr>
          </a:p>
        </p:txBody>
      </p:sp>
      <p:pic>
        <p:nvPicPr>
          <p:cNvPr id="498" name="Google Shape;498;p67"/>
          <p:cNvPicPr preferRelativeResize="0"/>
          <p:nvPr/>
        </p:nvPicPr>
        <p:blipFill>
          <a:blip r:embed="rId3">
            <a:alphaModFix/>
          </a:blip>
          <a:stretch>
            <a:fillRect/>
          </a:stretch>
        </p:blipFill>
        <p:spPr>
          <a:xfrm>
            <a:off x="311700" y="1926250"/>
            <a:ext cx="4029075" cy="847725"/>
          </a:xfrm>
          <a:prstGeom prst="rect">
            <a:avLst/>
          </a:prstGeom>
          <a:noFill/>
          <a:ln>
            <a:noFill/>
          </a:ln>
        </p:spPr>
      </p:pic>
      <p:pic>
        <p:nvPicPr>
          <p:cNvPr id="499" name="Google Shape;499;p67"/>
          <p:cNvPicPr preferRelativeResize="0"/>
          <p:nvPr/>
        </p:nvPicPr>
        <p:blipFill>
          <a:blip r:embed="rId4">
            <a:alphaModFix/>
          </a:blip>
          <a:stretch>
            <a:fillRect/>
          </a:stretch>
        </p:blipFill>
        <p:spPr>
          <a:xfrm>
            <a:off x="311700" y="802300"/>
            <a:ext cx="6019800" cy="1123950"/>
          </a:xfrm>
          <a:prstGeom prst="rect">
            <a:avLst/>
          </a:prstGeom>
          <a:noFill/>
          <a:ln>
            <a:noFill/>
          </a:ln>
        </p:spPr>
      </p:pic>
      <p:pic>
        <p:nvPicPr>
          <p:cNvPr id="500" name="Google Shape;500;p67"/>
          <p:cNvPicPr preferRelativeResize="0"/>
          <p:nvPr/>
        </p:nvPicPr>
        <p:blipFill>
          <a:blip r:embed="rId5">
            <a:alphaModFix/>
          </a:blip>
          <a:stretch>
            <a:fillRect/>
          </a:stretch>
        </p:blipFill>
        <p:spPr>
          <a:xfrm>
            <a:off x="311700" y="3064438"/>
            <a:ext cx="3809400" cy="1519850"/>
          </a:xfrm>
          <a:prstGeom prst="rect">
            <a:avLst/>
          </a:prstGeom>
          <a:noFill/>
          <a:ln>
            <a:noFill/>
          </a:ln>
        </p:spPr>
      </p:pic>
      <p:sp>
        <p:nvSpPr>
          <p:cNvPr id="501" name="Google Shape;501;p67"/>
          <p:cNvSpPr txBox="1"/>
          <p:nvPr/>
        </p:nvSpPr>
        <p:spPr>
          <a:xfrm>
            <a:off x="4728850" y="1759100"/>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rPr>
              <a:t>Test Result：</a:t>
            </a:r>
            <a:endParaRPr>
              <a:solidFill>
                <a:srgbClr val="595959"/>
              </a:solidFill>
            </a:endParaRPr>
          </a:p>
        </p:txBody>
      </p:sp>
      <p:pic>
        <p:nvPicPr>
          <p:cNvPr id="502" name="Google Shape;502;p67"/>
          <p:cNvPicPr preferRelativeResize="0"/>
          <p:nvPr/>
        </p:nvPicPr>
        <p:blipFill>
          <a:blip r:embed="rId6">
            <a:alphaModFix/>
          </a:blip>
          <a:stretch>
            <a:fillRect/>
          </a:stretch>
        </p:blipFill>
        <p:spPr>
          <a:xfrm>
            <a:off x="4900750" y="2272813"/>
            <a:ext cx="3390900" cy="304800"/>
          </a:xfrm>
          <a:prstGeom prst="rect">
            <a:avLst/>
          </a:prstGeom>
          <a:noFill/>
          <a:ln>
            <a:noFill/>
          </a:ln>
        </p:spPr>
      </p:pic>
      <p:pic>
        <p:nvPicPr>
          <p:cNvPr id="503" name="Google Shape;503;p67"/>
          <p:cNvPicPr preferRelativeResize="0"/>
          <p:nvPr/>
        </p:nvPicPr>
        <p:blipFill>
          <a:blip r:embed="rId7">
            <a:alphaModFix/>
          </a:blip>
          <a:stretch>
            <a:fillRect/>
          </a:stretch>
        </p:blipFill>
        <p:spPr>
          <a:xfrm>
            <a:off x="5783950" y="2577601"/>
            <a:ext cx="2507701" cy="24935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222" name="Shape 222"/>
        <p:cNvGrpSpPr/>
        <p:nvPr/>
      </p:nvGrpSpPr>
      <p:grpSpPr>
        <a:xfrm>
          <a:off x="0" y="0"/>
          <a:ext cx="0" cy="0"/>
          <a:chOff x="0" y="0"/>
          <a:chExt cx="0" cy="0"/>
        </a:xfrm>
      </p:grpSpPr>
      <p:sp>
        <p:nvSpPr>
          <p:cNvPr id="223" name="Google Shape;223;p41"/>
          <p:cNvSpPr txBox="1"/>
          <p:nvPr>
            <p:ph type="title"/>
          </p:nvPr>
        </p:nvSpPr>
        <p:spPr>
          <a:xfrm>
            <a:off x="342986" y="205978"/>
            <a:ext cx="6173700" cy="8574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400"/>
              </a:spcBef>
              <a:spcAft>
                <a:spcPts val="400"/>
              </a:spcAft>
              <a:buClr>
                <a:schemeClr val="dk1"/>
              </a:buClr>
              <a:buSzPts val="1100"/>
              <a:buFont typeface="Arial"/>
              <a:buNone/>
            </a:pPr>
            <a:r>
              <a:rPr b="1" lang="en" sz="2400">
                <a:latin typeface="Arial"/>
                <a:ea typeface="Arial"/>
                <a:cs typeface="Arial"/>
                <a:sym typeface="Arial"/>
              </a:rPr>
              <a:t>Project </a:t>
            </a:r>
            <a:r>
              <a:rPr b="1" lang="en" sz="2400">
                <a:latin typeface="Arial"/>
                <a:ea typeface="Arial"/>
                <a:cs typeface="Arial"/>
                <a:sym typeface="Arial"/>
              </a:rPr>
              <a:t>Background &amp; Client </a:t>
            </a:r>
            <a:r>
              <a:rPr b="1" lang="en" sz="2400">
                <a:latin typeface="Arial"/>
                <a:ea typeface="Arial"/>
                <a:cs typeface="Arial"/>
                <a:sym typeface="Arial"/>
              </a:rPr>
              <a:t>Goals</a:t>
            </a:r>
            <a:endParaRPr b="1" sz="2400">
              <a:solidFill>
                <a:srgbClr val="1E1E1E"/>
              </a:solidFill>
              <a:latin typeface="Arial"/>
              <a:ea typeface="Arial"/>
              <a:cs typeface="Arial"/>
              <a:sym typeface="Arial"/>
            </a:endParaRPr>
          </a:p>
        </p:txBody>
      </p:sp>
      <p:sp>
        <p:nvSpPr>
          <p:cNvPr id="224" name="Google Shape;224;p41"/>
          <p:cNvSpPr txBox="1"/>
          <p:nvPr/>
        </p:nvSpPr>
        <p:spPr>
          <a:xfrm>
            <a:off x="342975" y="1158375"/>
            <a:ext cx="2700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Client Introduction:</a:t>
            </a:r>
            <a:endParaRPr b="1"/>
          </a:p>
          <a:p>
            <a:pPr indent="0" lvl="0" marL="0" rtl="0" algn="l">
              <a:spcBef>
                <a:spcPts val="0"/>
              </a:spcBef>
              <a:spcAft>
                <a:spcPts val="0"/>
              </a:spcAft>
              <a:buNone/>
            </a:pPr>
            <a:br>
              <a:rPr lang="en"/>
            </a:br>
            <a:r>
              <a:rPr lang="en" sz="1200">
                <a:solidFill>
                  <a:schemeClr val="dk1"/>
                </a:solidFill>
              </a:rPr>
              <a:t>HEYTEA, founded in 2012 in Jiangmen, Guangdong, has revolutionized the traditional Chinese tea market by introducing modern elements like cheese-topped and milk cap teas. Focused on quality and innovation, HEYTEA has become a leading tea brand, known for its stylish stores and engaging customer experiences. The brand has expanded globally, including a notable location in Allston, Boston, representing its international reach in tea culture.</a:t>
            </a:r>
            <a:endParaRPr/>
          </a:p>
        </p:txBody>
      </p:sp>
      <p:sp>
        <p:nvSpPr>
          <p:cNvPr id="225" name="Google Shape;225;p41"/>
          <p:cNvSpPr txBox="1"/>
          <p:nvPr/>
        </p:nvSpPr>
        <p:spPr>
          <a:xfrm>
            <a:off x="4688875" y="992075"/>
            <a:ext cx="3123900" cy="1254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a:t>Project Goals: </a:t>
            </a:r>
            <a:br>
              <a:rPr b="1" lang="en" sz="1200">
                <a:solidFill>
                  <a:schemeClr val="dk1"/>
                </a:solidFill>
              </a:rPr>
            </a:br>
            <a:br>
              <a:rPr b="1" lang="en" sz="1200">
                <a:solidFill>
                  <a:schemeClr val="dk1"/>
                </a:solidFill>
              </a:rPr>
            </a:br>
            <a:r>
              <a:rPr lang="en" sz="1200">
                <a:solidFill>
                  <a:schemeClr val="dk1"/>
                </a:solidFill>
              </a:rPr>
              <a:t>Support </a:t>
            </a:r>
            <a:r>
              <a:rPr b="1" lang="en" sz="1200">
                <a:solidFill>
                  <a:schemeClr val="dk1"/>
                </a:solidFill>
              </a:rPr>
              <a:t>HEYTEA</a:t>
            </a:r>
            <a:r>
              <a:rPr lang="en" sz="1200">
                <a:solidFill>
                  <a:schemeClr val="dk1"/>
                </a:solidFill>
              </a:rPr>
              <a:t> in successfully </a:t>
            </a:r>
            <a:r>
              <a:rPr b="1" lang="en" sz="1200">
                <a:solidFill>
                  <a:schemeClr val="dk1"/>
                </a:solidFill>
              </a:rPr>
              <a:t>localizing its brand</a:t>
            </a:r>
            <a:r>
              <a:rPr lang="en" sz="1200">
                <a:solidFill>
                  <a:schemeClr val="dk1"/>
                </a:solidFill>
              </a:rPr>
              <a:t> in </a:t>
            </a:r>
            <a:r>
              <a:rPr b="1" lang="en" sz="1200">
                <a:solidFill>
                  <a:schemeClr val="dk1"/>
                </a:solidFill>
              </a:rPr>
              <a:t>Boston</a:t>
            </a:r>
            <a:r>
              <a:rPr lang="en" sz="1200">
                <a:solidFill>
                  <a:schemeClr val="dk1"/>
                </a:solidFill>
              </a:rPr>
              <a:t> as part of its international expansion.</a:t>
            </a:r>
            <a:endParaRPr b="1" sz="1100">
              <a:solidFill>
                <a:schemeClr val="dk1"/>
              </a:solidFill>
            </a:endParaRPr>
          </a:p>
        </p:txBody>
      </p:sp>
      <p:sp>
        <p:nvSpPr>
          <p:cNvPr id="226" name="Google Shape;226;p41"/>
          <p:cNvSpPr txBox="1"/>
          <p:nvPr/>
        </p:nvSpPr>
        <p:spPr>
          <a:xfrm>
            <a:off x="3695375" y="2771100"/>
            <a:ext cx="1501500" cy="5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000">
                <a:solidFill>
                  <a:schemeClr val="dk1"/>
                </a:solidFill>
              </a:rPr>
              <a:t>Understand Boston </a:t>
            </a:r>
            <a:br>
              <a:rPr lang="en" sz="1000">
                <a:solidFill>
                  <a:schemeClr val="dk1"/>
                </a:solidFill>
              </a:rPr>
            </a:br>
            <a:r>
              <a:rPr lang="en" sz="1000">
                <a:solidFill>
                  <a:schemeClr val="dk1"/>
                </a:solidFill>
              </a:rPr>
              <a:t>consumer needs     </a:t>
            </a:r>
            <a:endParaRPr/>
          </a:p>
        </p:txBody>
      </p:sp>
      <p:sp>
        <p:nvSpPr>
          <p:cNvPr id="227" name="Google Shape;227;p41"/>
          <p:cNvSpPr txBox="1"/>
          <p:nvPr/>
        </p:nvSpPr>
        <p:spPr>
          <a:xfrm>
            <a:off x="7339200" y="2859600"/>
            <a:ext cx="1804800" cy="33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000">
                <a:solidFill>
                  <a:schemeClr val="dk1"/>
                </a:solidFill>
              </a:rPr>
              <a:t> Identify </a:t>
            </a:r>
            <a:r>
              <a:rPr lang="en" sz="1000">
                <a:solidFill>
                  <a:schemeClr val="dk1"/>
                </a:solidFill>
              </a:rPr>
              <a:t>consumer </a:t>
            </a:r>
            <a:br>
              <a:rPr lang="en" sz="1000">
                <a:solidFill>
                  <a:schemeClr val="dk1"/>
                </a:solidFill>
              </a:rPr>
            </a:br>
            <a:r>
              <a:rPr lang="en" sz="1000">
                <a:solidFill>
                  <a:schemeClr val="dk1"/>
                </a:solidFill>
              </a:rPr>
              <a:t>preferred </a:t>
            </a:r>
            <a:r>
              <a:rPr lang="en" sz="1000">
                <a:solidFill>
                  <a:schemeClr val="dk1"/>
                </a:solidFill>
              </a:rPr>
              <a:t>offer</a:t>
            </a:r>
            <a:r>
              <a:rPr lang="en" sz="1000">
                <a:solidFill>
                  <a:schemeClr val="dk1"/>
                </a:solidFill>
              </a:rPr>
              <a:t> types</a:t>
            </a:r>
            <a:endParaRPr sz="1000">
              <a:solidFill>
                <a:schemeClr val="dk1"/>
              </a:solidFill>
            </a:endParaRPr>
          </a:p>
        </p:txBody>
      </p:sp>
      <p:sp>
        <p:nvSpPr>
          <p:cNvPr id="228" name="Google Shape;228;p41"/>
          <p:cNvSpPr txBox="1"/>
          <p:nvPr/>
        </p:nvSpPr>
        <p:spPr>
          <a:xfrm>
            <a:off x="5519850" y="2859600"/>
            <a:ext cx="1501500" cy="33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000">
                <a:solidFill>
                  <a:schemeClr val="dk1"/>
                </a:solidFill>
              </a:rPr>
              <a:t>Measure </a:t>
            </a:r>
            <a:r>
              <a:rPr lang="en" sz="1000">
                <a:solidFill>
                  <a:schemeClr val="dk1"/>
                </a:solidFill>
              </a:rPr>
              <a:t>current </a:t>
            </a:r>
            <a:br>
              <a:rPr lang="en" sz="1000">
                <a:solidFill>
                  <a:schemeClr val="dk1"/>
                </a:solidFill>
              </a:rPr>
            </a:br>
            <a:r>
              <a:rPr lang="en" sz="1000">
                <a:solidFill>
                  <a:schemeClr val="dk1"/>
                </a:solidFill>
              </a:rPr>
              <a:t>customer satisfaction  </a:t>
            </a:r>
            <a:endParaRPr/>
          </a:p>
        </p:txBody>
      </p:sp>
      <p:cxnSp>
        <p:nvCxnSpPr>
          <p:cNvPr id="229" name="Google Shape;229;p41"/>
          <p:cNvCxnSpPr>
            <a:stCxn id="225" idx="2"/>
            <a:endCxn id="226" idx="0"/>
          </p:cNvCxnSpPr>
          <p:nvPr/>
        </p:nvCxnSpPr>
        <p:spPr>
          <a:xfrm flipH="1">
            <a:off x="4446025" y="2246675"/>
            <a:ext cx="1804800" cy="524400"/>
          </a:xfrm>
          <a:prstGeom prst="straightConnector1">
            <a:avLst/>
          </a:prstGeom>
          <a:noFill/>
          <a:ln cap="flat" cmpd="sng" w="9525">
            <a:solidFill>
              <a:schemeClr val="dk2"/>
            </a:solidFill>
            <a:prstDash val="solid"/>
            <a:round/>
            <a:headEnd len="med" w="med" type="none"/>
            <a:tailEnd len="med" w="med" type="triangle"/>
          </a:ln>
        </p:spPr>
      </p:cxnSp>
      <p:cxnSp>
        <p:nvCxnSpPr>
          <p:cNvPr id="230" name="Google Shape;230;p41"/>
          <p:cNvCxnSpPr>
            <a:stCxn id="225" idx="2"/>
            <a:endCxn id="228" idx="0"/>
          </p:cNvCxnSpPr>
          <p:nvPr/>
        </p:nvCxnSpPr>
        <p:spPr>
          <a:xfrm>
            <a:off x="6250825" y="2246675"/>
            <a:ext cx="19800" cy="6129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41"/>
          <p:cNvCxnSpPr>
            <a:stCxn id="225" idx="2"/>
            <a:endCxn id="227" idx="0"/>
          </p:cNvCxnSpPr>
          <p:nvPr/>
        </p:nvCxnSpPr>
        <p:spPr>
          <a:xfrm>
            <a:off x="6250825" y="2246675"/>
            <a:ext cx="1990800" cy="612900"/>
          </a:xfrm>
          <a:prstGeom prst="straightConnector1">
            <a:avLst/>
          </a:prstGeom>
          <a:noFill/>
          <a:ln cap="flat" cmpd="sng" w="9525">
            <a:solidFill>
              <a:schemeClr val="dk2"/>
            </a:solidFill>
            <a:prstDash val="solid"/>
            <a:round/>
            <a:headEnd len="med" w="med" type="none"/>
            <a:tailEnd len="med" w="med" type="triangle"/>
          </a:ln>
        </p:spPr>
      </p:cxnSp>
      <p:grpSp>
        <p:nvGrpSpPr>
          <p:cNvPr id="232" name="Google Shape;232;p41"/>
          <p:cNvGrpSpPr/>
          <p:nvPr/>
        </p:nvGrpSpPr>
        <p:grpSpPr>
          <a:xfrm>
            <a:off x="3427345" y="2844931"/>
            <a:ext cx="370645" cy="368042"/>
            <a:chOff x="-63250675" y="3744075"/>
            <a:chExt cx="320350" cy="318100"/>
          </a:xfrm>
        </p:grpSpPr>
        <p:sp>
          <p:nvSpPr>
            <p:cNvPr id="233" name="Google Shape;233;p4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4" name="Google Shape;234;p4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5" name="Google Shape;235;p4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36" name="Google Shape;236;p41"/>
          <p:cNvGrpSpPr/>
          <p:nvPr/>
        </p:nvGrpSpPr>
        <p:grpSpPr>
          <a:xfrm>
            <a:off x="5277395" y="2830256"/>
            <a:ext cx="370645" cy="368042"/>
            <a:chOff x="-63250675" y="3744075"/>
            <a:chExt cx="320350" cy="318100"/>
          </a:xfrm>
        </p:grpSpPr>
        <p:sp>
          <p:nvSpPr>
            <p:cNvPr id="237" name="Google Shape;237;p4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 name="Google Shape;238;p4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 name="Google Shape;239;p4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40" name="Google Shape;240;p41"/>
          <p:cNvGrpSpPr/>
          <p:nvPr/>
        </p:nvGrpSpPr>
        <p:grpSpPr>
          <a:xfrm>
            <a:off x="7211745" y="2844931"/>
            <a:ext cx="370645" cy="368042"/>
            <a:chOff x="-63250675" y="3744075"/>
            <a:chExt cx="320350" cy="318100"/>
          </a:xfrm>
        </p:grpSpPr>
        <p:sp>
          <p:nvSpPr>
            <p:cNvPr id="241" name="Google Shape;241;p4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 name="Google Shape;242;p4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3" name="Google Shape;243;p4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244" name="Google Shape;244;p41"/>
          <p:cNvSpPr txBox="1"/>
          <p:nvPr/>
        </p:nvSpPr>
        <p:spPr>
          <a:xfrm>
            <a:off x="3427350" y="4209725"/>
            <a:ext cx="1501500" cy="51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solidFill>
                  <a:schemeClr val="dk1"/>
                </a:solidFill>
              </a:rPr>
              <a:t>Focus Group</a:t>
            </a:r>
            <a:r>
              <a:rPr lang="en" sz="1000">
                <a:solidFill>
                  <a:schemeClr val="dk1"/>
                </a:solidFill>
              </a:rPr>
              <a:t> Customer Interviews</a:t>
            </a:r>
            <a:endParaRPr/>
          </a:p>
        </p:txBody>
      </p:sp>
      <p:sp>
        <p:nvSpPr>
          <p:cNvPr id="245" name="Google Shape;245;p41"/>
          <p:cNvSpPr txBox="1"/>
          <p:nvPr/>
        </p:nvSpPr>
        <p:spPr>
          <a:xfrm>
            <a:off x="5381525" y="4221275"/>
            <a:ext cx="1693800" cy="646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Public Survey</a:t>
            </a:r>
            <a:br>
              <a:rPr lang="en" sz="1000">
                <a:solidFill>
                  <a:schemeClr val="dk1"/>
                </a:solidFill>
              </a:rPr>
            </a:br>
            <a:r>
              <a:rPr lang="en" sz="1000">
                <a:solidFill>
                  <a:schemeClr val="dk1"/>
                </a:solidFill>
              </a:rPr>
              <a:t>of </a:t>
            </a:r>
            <a:r>
              <a:rPr lang="en" sz="1000">
                <a:solidFill>
                  <a:schemeClr val="dk1"/>
                </a:solidFill>
              </a:rPr>
              <a:t>Customers Experience Satisfaction</a:t>
            </a:r>
            <a:endParaRPr sz="1000">
              <a:solidFill>
                <a:schemeClr val="dk1"/>
              </a:solidFill>
            </a:endParaRPr>
          </a:p>
        </p:txBody>
      </p:sp>
      <p:sp>
        <p:nvSpPr>
          <p:cNvPr id="246" name="Google Shape;246;p41"/>
          <p:cNvSpPr txBox="1"/>
          <p:nvPr/>
        </p:nvSpPr>
        <p:spPr>
          <a:xfrm>
            <a:off x="7211750" y="4221275"/>
            <a:ext cx="1921800" cy="492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000">
                <a:solidFill>
                  <a:schemeClr val="dk1"/>
                </a:solidFill>
              </a:rPr>
              <a:t>A/B Test </a:t>
            </a:r>
            <a:br>
              <a:rPr b="1" lang="en" sz="1000">
                <a:solidFill>
                  <a:schemeClr val="dk1"/>
                </a:solidFill>
              </a:rPr>
            </a:br>
            <a:r>
              <a:rPr lang="en" sz="1000">
                <a:solidFill>
                  <a:schemeClr val="dk1"/>
                </a:solidFill>
              </a:rPr>
              <a:t> </a:t>
            </a:r>
            <a:r>
              <a:rPr lang="en" sz="1000">
                <a:solidFill>
                  <a:schemeClr val="dk1"/>
                </a:solidFill>
              </a:rPr>
              <a:t>o</a:t>
            </a:r>
            <a:r>
              <a:rPr lang="en" sz="1000">
                <a:solidFill>
                  <a:schemeClr val="dk1"/>
                </a:solidFill>
              </a:rPr>
              <a:t>n Offer</a:t>
            </a:r>
            <a:r>
              <a:rPr lang="en" sz="1000">
                <a:solidFill>
                  <a:schemeClr val="dk1"/>
                </a:solidFill>
              </a:rPr>
              <a:t> Effectiveness</a:t>
            </a:r>
            <a:endParaRPr sz="1000">
              <a:solidFill>
                <a:schemeClr val="dk1"/>
              </a:solidFill>
            </a:endParaRPr>
          </a:p>
        </p:txBody>
      </p:sp>
      <p:grpSp>
        <p:nvGrpSpPr>
          <p:cNvPr id="247" name="Google Shape;247;p41"/>
          <p:cNvGrpSpPr/>
          <p:nvPr/>
        </p:nvGrpSpPr>
        <p:grpSpPr>
          <a:xfrm>
            <a:off x="4001937" y="3418249"/>
            <a:ext cx="352349" cy="338760"/>
            <a:chOff x="3854700" y="249750"/>
            <a:chExt cx="500425" cy="481125"/>
          </a:xfrm>
        </p:grpSpPr>
        <p:sp>
          <p:nvSpPr>
            <p:cNvPr id="248" name="Google Shape;248;p4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9" name="Google Shape;249;p4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 name="Google Shape;250;p4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1" name="Google Shape;251;p4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2" name="Google Shape;252;p4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3" name="Google Shape;253;p4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4" name="Google Shape;254;p4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5" name="Google Shape;255;p4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6" name="Google Shape;256;p41"/>
          <p:cNvGrpSpPr/>
          <p:nvPr/>
        </p:nvGrpSpPr>
        <p:grpSpPr>
          <a:xfrm>
            <a:off x="6050987" y="3418249"/>
            <a:ext cx="352349" cy="338760"/>
            <a:chOff x="3854700" y="249750"/>
            <a:chExt cx="500425" cy="481125"/>
          </a:xfrm>
        </p:grpSpPr>
        <p:sp>
          <p:nvSpPr>
            <p:cNvPr id="257" name="Google Shape;257;p4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8" name="Google Shape;258;p4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9" name="Google Shape;259;p4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0" name="Google Shape;260;p4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1" name="Google Shape;261;p4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2" name="Google Shape;262;p4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3" name="Google Shape;263;p4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 name="Google Shape;264;p4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5" name="Google Shape;265;p41"/>
          <p:cNvGrpSpPr/>
          <p:nvPr/>
        </p:nvGrpSpPr>
        <p:grpSpPr>
          <a:xfrm>
            <a:off x="7996487" y="3418249"/>
            <a:ext cx="352349" cy="338760"/>
            <a:chOff x="3854700" y="249750"/>
            <a:chExt cx="500425" cy="481125"/>
          </a:xfrm>
        </p:grpSpPr>
        <p:sp>
          <p:nvSpPr>
            <p:cNvPr id="266" name="Google Shape;266;p4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7" name="Google Shape;267;p4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8" name="Google Shape;268;p4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 name="Google Shape;269;p4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0" name="Google Shape;270;p4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1" name="Google Shape;271;p4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2" name="Google Shape;272;p4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3" name="Google Shape;273;p4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74" name="Google Shape;274;p41"/>
          <p:cNvSpPr txBox="1"/>
          <p:nvPr/>
        </p:nvSpPr>
        <p:spPr>
          <a:xfrm>
            <a:off x="3713950" y="3757000"/>
            <a:ext cx="997500" cy="51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000">
                <a:solidFill>
                  <a:schemeClr val="dk1"/>
                </a:solidFill>
              </a:rPr>
              <a:t>#1 Approach</a:t>
            </a:r>
            <a:endParaRPr b="1"/>
          </a:p>
        </p:txBody>
      </p:sp>
      <p:sp>
        <p:nvSpPr>
          <p:cNvPr id="275" name="Google Shape;275;p41"/>
          <p:cNvSpPr txBox="1"/>
          <p:nvPr/>
        </p:nvSpPr>
        <p:spPr>
          <a:xfrm>
            <a:off x="5728400" y="3756988"/>
            <a:ext cx="997500" cy="51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000">
                <a:solidFill>
                  <a:schemeClr val="dk1"/>
                </a:solidFill>
              </a:rPr>
              <a:t>#2 Approach</a:t>
            </a:r>
            <a:endParaRPr b="1"/>
          </a:p>
        </p:txBody>
      </p:sp>
      <p:sp>
        <p:nvSpPr>
          <p:cNvPr id="276" name="Google Shape;276;p41"/>
          <p:cNvSpPr txBox="1"/>
          <p:nvPr/>
        </p:nvSpPr>
        <p:spPr>
          <a:xfrm>
            <a:off x="7745400" y="3757000"/>
            <a:ext cx="997500" cy="51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000">
                <a:solidFill>
                  <a:schemeClr val="dk1"/>
                </a:solidFill>
              </a:rPr>
              <a:t>#3 Approach</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8"/>
          <p:cNvSpPr txBox="1"/>
          <p:nvPr/>
        </p:nvSpPr>
        <p:spPr>
          <a:xfrm>
            <a:off x="311700" y="240550"/>
            <a:ext cx="85206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1800">
                <a:solidFill>
                  <a:srgbClr val="000000"/>
                </a:solidFill>
              </a:rPr>
              <a:t>Analysis 4: Relationship Between Gender and Recommendation Likelihood (</a:t>
            </a:r>
            <a:r>
              <a:rPr lang="en" sz="1800"/>
              <a:t>Chi-Squared</a:t>
            </a:r>
            <a:r>
              <a:rPr lang="en" sz="1800">
                <a:solidFill>
                  <a:srgbClr val="000000"/>
                </a:solidFill>
              </a:rPr>
              <a:t>)</a:t>
            </a:r>
            <a:endParaRPr sz="600">
              <a:solidFill>
                <a:srgbClr val="000000"/>
              </a:solidFill>
            </a:endParaRPr>
          </a:p>
        </p:txBody>
      </p:sp>
      <p:pic>
        <p:nvPicPr>
          <p:cNvPr id="509" name="Google Shape;509;p68"/>
          <p:cNvPicPr preferRelativeResize="0"/>
          <p:nvPr/>
        </p:nvPicPr>
        <p:blipFill>
          <a:blip r:embed="rId3">
            <a:alphaModFix/>
          </a:blip>
          <a:stretch>
            <a:fillRect/>
          </a:stretch>
        </p:blipFill>
        <p:spPr>
          <a:xfrm>
            <a:off x="311700" y="1941349"/>
            <a:ext cx="3549769" cy="716901"/>
          </a:xfrm>
          <a:prstGeom prst="rect">
            <a:avLst/>
          </a:prstGeom>
          <a:noFill/>
          <a:ln>
            <a:noFill/>
          </a:ln>
        </p:spPr>
      </p:pic>
      <p:pic>
        <p:nvPicPr>
          <p:cNvPr id="510" name="Google Shape;510;p68"/>
          <p:cNvPicPr preferRelativeResize="0"/>
          <p:nvPr/>
        </p:nvPicPr>
        <p:blipFill>
          <a:blip r:embed="rId4">
            <a:alphaModFix/>
          </a:blip>
          <a:stretch>
            <a:fillRect/>
          </a:stretch>
        </p:blipFill>
        <p:spPr>
          <a:xfrm>
            <a:off x="311700" y="990850"/>
            <a:ext cx="5303674" cy="950499"/>
          </a:xfrm>
          <a:prstGeom prst="rect">
            <a:avLst/>
          </a:prstGeom>
          <a:noFill/>
          <a:ln>
            <a:noFill/>
          </a:ln>
        </p:spPr>
      </p:pic>
      <p:pic>
        <p:nvPicPr>
          <p:cNvPr id="511" name="Google Shape;511;p68"/>
          <p:cNvPicPr preferRelativeResize="0"/>
          <p:nvPr/>
        </p:nvPicPr>
        <p:blipFill>
          <a:blip r:embed="rId5">
            <a:alphaModFix/>
          </a:blip>
          <a:stretch>
            <a:fillRect/>
          </a:stretch>
        </p:blipFill>
        <p:spPr>
          <a:xfrm>
            <a:off x="311700" y="2815000"/>
            <a:ext cx="1001187" cy="1876175"/>
          </a:xfrm>
          <a:prstGeom prst="rect">
            <a:avLst/>
          </a:prstGeom>
          <a:noFill/>
          <a:ln>
            <a:noFill/>
          </a:ln>
        </p:spPr>
      </p:pic>
      <p:pic>
        <p:nvPicPr>
          <p:cNvPr id="512" name="Google Shape;512;p68"/>
          <p:cNvPicPr preferRelativeResize="0"/>
          <p:nvPr/>
        </p:nvPicPr>
        <p:blipFill>
          <a:blip r:embed="rId6">
            <a:alphaModFix/>
          </a:blip>
          <a:stretch>
            <a:fillRect/>
          </a:stretch>
        </p:blipFill>
        <p:spPr>
          <a:xfrm>
            <a:off x="1531624" y="2815000"/>
            <a:ext cx="3040375" cy="1240945"/>
          </a:xfrm>
          <a:prstGeom prst="rect">
            <a:avLst/>
          </a:prstGeom>
          <a:noFill/>
          <a:ln>
            <a:noFill/>
          </a:ln>
        </p:spPr>
      </p:pic>
      <p:sp>
        <p:nvSpPr>
          <p:cNvPr id="513" name="Google Shape;513;p68"/>
          <p:cNvSpPr txBox="1"/>
          <p:nvPr/>
        </p:nvSpPr>
        <p:spPr>
          <a:xfrm>
            <a:off x="4831075" y="1941338"/>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rPr>
              <a:t>Test Result：</a:t>
            </a:r>
            <a:endParaRPr>
              <a:solidFill>
                <a:srgbClr val="595959"/>
              </a:solidFill>
            </a:endParaRPr>
          </a:p>
        </p:txBody>
      </p:sp>
      <p:pic>
        <p:nvPicPr>
          <p:cNvPr id="514" name="Google Shape;514;p68"/>
          <p:cNvPicPr preferRelativeResize="0"/>
          <p:nvPr/>
        </p:nvPicPr>
        <p:blipFill>
          <a:blip r:embed="rId7">
            <a:alphaModFix/>
          </a:blip>
          <a:stretch>
            <a:fillRect/>
          </a:stretch>
        </p:blipFill>
        <p:spPr>
          <a:xfrm>
            <a:off x="4831075" y="2977850"/>
            <a:ext cx="4141750" cy="1355600"/>
          </a:xfrm>
          <a:prstGeom prst="rect">
            <a:avLst/>
          </a:prstGeom>
          <a:noFill/>
          <a:ln>
            <a:noFill/>
          </a:ln>
        </p:spPr>
      </p:pic>
      <p:pic>
        <p:nvPicPr>
          <p:cNvPr id="515" name="Google Shape;515;p68" title="Screenshot 2025-04-30 at 17.41.27.png"/>
          <p:cNvPicPr preferRelativeResize="0"/>
          <p:nvPr/>
        </p:nvPicPr>
        <p:blipFill>
          <a:blip r:embed="rId8">
            <a:alphaModFix/>
          </a:blip>
          <a:stretch>
            <a:fillRect/>
          </a:stretch>
        </p:blipFill>
        <p:spPr>
          <a:xfrm>
            <a:off x="4790750" y="2283700"/>
            <a:ext cx="2791775" cy="472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9"/>
          <p:cNvPicPr preferRelativeResize="0"/>
          <p:nvPr/>
        </p:nvPicPr>
        <p:blipFill>
          <a:blip r:embed="rId3">
            <a:alphaModFix/>
          </a:blip>
          <a:stretch>
            <a:fillRect/>
          </a:stretch>
        </p:blipFill>
        <p:spPr>
          <a:xfrm>
            <a:off x="311700" y="797200"/>
            <a:ext cx="2021375" cy="1900375"/>
          </a:xfrm>
          <a:prstGeom prst="rect">
            <a:avLst/>
          </a:prstGeom>
          <a:noFill/>
          <a:ln>
            <a:noFill/>
          </a:ln>
        </p:spPr>
      </p:pic>
      <p:pic>
        <p:nvPicPr>
          <p:cNvPr id="521" name="Google Shape;521;p69"/>
          <p:cNvPicPr preferRelativeResize="0"/>
          <p:nvPr/>
        </p:nvPicPr>
        <p:blipFill>
          <a:blip r:embed="rId4">
            <a:alphaModFix/>
          </a:blip>
          <a:stretch>
            <a:fillRect/>
          </a:stretch>
        </p:blipFill>
        <p:spPr>
          <a:xfrm>
            <a:off x="311700" y="3043625"/>
            <a:ext cx="2689210" cy="1900375"/>
          </a:xfrm>
          <a:prstGeom prst="rect">
            <a:avLst/>
          </a:prstGeom>
          <a:noFill/>
          <a:ln>
            <a:noFill/>
          </a:ln>
        </p:spPr>
      </p:pic>
      <p:pic>
        <p:nvPicPr>
          <p:cNvPr id="522" name="Google Shape;522;p69"/>
          <p:cNvPicPr preferRelativeResize="0"/>
          <p:nvPr/>
        </p:nvPicPr>
        <p:blipFill>
          <a:blip r:embed="rId5">
            <a:alphaModFix/>
          </a:blip>
          <a:stretch>
            <a:fillRect/>
          </a:stretch>
        </p:blipFill>
        <p:spPr>
          <a:xfrm>
            <a:off x="3058928" y="797200"/>
            <a:ext cx="1963956" cy="1900375"/>
          </a:xfrm>
          <a:prstGeom prst="rect">
            <a:avLst/>
          </a:prstGeom>
          <a:noFill/>
          <a:ln>
            <a:noFill/>
          </a:ln>
        </p:spPr>
      </p:pic>
      <p:pic>
        <p:nvPicPr>
          <p:cNvPr id="523" name="Google Shape;523;p69"/>
          <p:cNvPicPr preferRelativeResize="0"/>
          <p:nvPr/>
        </p:nvPicPr>
        <p:blipFill>
          <a:blip r:embed="rId6">
            <a:alphaModFix/>
          </a:blip>
          <a:stretch>
            <a:fillRect/>
          </a:stretch>
        </p:blipFill>
        <p:spPr>
          <a:xfrm>
            <a:off x="3058925" y="3043625"/>
            <a:ext cx="2451225" cy="2060550"/>
          </a:xfrm>
          <a:prstGeom prst="rect">
            <a:avLst/>
          </a:prstGeom>
          <a:noFill/>
          <a:ln>
            <a:noFill/>
          </a:ln>
        </p:spPr>
      </p:pic>
      <p:pic>
        <p:nvPicPr>
          <p:cNvPr id="524" name="Google Shape;524;p69"/>
          <p:cNvPicPr preferRelativeResize="0"/>
          <p:nvPr/>
        </p:nvPicPr>
        <p:blipFill>
          <a:blip r:embed="rId7">
            <a:alphaModFix/>
          </a:blip>
          <a:stretch>
            <a:fillRect/>
          </a:stretch>
        </p:blipFill>
        <p:spPr>
          <a:xfrm>
            <a:off x="5510150" y="797238"/>
            <a:ext cx="3329050" cy="1900303"/>
          </a:xfrm>
          <a:prstGeom prst="rect">
            <a:avLst/>
          </a:prstGeom>
          <a:noFill/>
          <a:ln>
            <a:noFill/>
          </a:ln>
        </p:spPr>
      </p:pic>
      <p:pic>
        <p:nvPicPr>
          <p:cNvPr id="525" name="Google Shape;525;p69"/>
          <p:cNvPicPr preferRelativeResize="0"/>
          <p:nvPr/>
        </p:nvPicPr>
        <p:blipFill>
          <a:blip r:embed="rId8">
            <a:alphaModFix/>
          </a:blip>
          <a:stretch>
            <a:fillRect/>
          </a:stretch>
        </p:blipFill>
        <p:spPr>
          <a:xfrm>
            <a:off x="5568175" y="2963016"/>
            <a:ext cx="2311479" cy="2141159"/>
          </a:xfrm>
          <a:prstGeom prst="rect">
            <a:avLst/>
          </a:prstGeom>
          <a:noFill/>
          <a:ln>
            <a:noFill/>
          </a:ln>
        </p:spPr>
      </p:pic>
      <p:sp>
        <p:nvSpPr>
          <p:cNvPr id="526" name="Google Shape;526;p69"/>
          <p:cNvSpPr txBox="1"/>
          <p:nvPr/>
        </p:nvSpPr>
        <p:spPr>
          <a:xfrm>
            <a:off x="311700" y="240550"/>
            <a:ext cx="85206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1800">
                <a:solidFill>
                  <a:srgbClr val="000000"/>
                </a:solidFill>
              </a:rPr>
              <a:t>Analysis 5: Predictors of Customer Satisfaction (Multiple Linear Regression)</a:t>
            </a:r>
            <a:endParaRPr sz="1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0"/>
          <p:cNvSpPr txBox="1"/>
          <p:nvPr/>
        </p:nvSpPr>
        <p:spPr>
          <a:xfrm>
            <a:off x="311700" y="240550"/>
            <a:ext cx="85206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1800">
                <a:solidFill>
                  <a:srgbClr val="000000"/>
                </a:solidFill>
              </a:rPr>
              <a:t>Analysis 5: Predictors of Customer Satisfaction (Multiple Linear Regression)</a:t>
            </a:r>
            <a:endParaRPr sz="100">
              <a:solidFill>
                <a:srgbClr val="000000"/>
              </a:solidFill>
            </a:endParaRPr>
          </a:p>
        </p:txBody>
      </p:sp>
      <p:sp>
        <p:nvSpPr>
          <p:cNvPr id="532" name="Google Shape;532;p70"/>
          <p:cNvSpPr txBox="1"/>
          <p:nvPr/>
        </p:nvSpPr>
        <p:spPr>
          <a:xfrm>
            <a:off x="152400" y="1014925"/>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rPr>
              <a:t>Test Result：</a:t>
            </a:r>
            <a:endParaRPr>
              <a:solidFill>
                <a:srgbClr val="595959"/>
              </a:solidFill>
            </a:endParaRPr>
          </a:p>
        </p:txBody>
      </p:sp>
      <p:pic>
        <p:nvPicPr>
          <p:cNvPr id="533" name="Google Shape;533;p70"/>
          <p:cNvPicPr preferRelativeResize="0"/>
          <p:nvPr/>
        </p:nvPicPr>
        <p:blipFill>
          <a:blip r:embed="rId3">
            <a:alphaModFix/>
          </a:blip>
          <a:stretch>
            <a:fillRect/>
          </a:stretch>
        </p:blipFill>
        <p:spPr>
          <a:xfrm>
            <a:off x="152400" y="1415125"/>
            <a:ext cx="8673817" cy="3575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1"/>
          <p:cNvSpPr txBox="1"/>
          <p:nvPr/>
        </p:nvSpPr>
        <p:spPr>
          <a:xfrm>
            <a:off x="311700" y="240550"/>
            <a:ext cx="85206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1800">
                <a:solidFill>
                  <a:srgbClr val="000000"/>
                </a:solidFill>
              </a:rPr>
              <a:t>Analysis 6: Effects of Environment, Drink Taste, and Interaction on Satisfaction (Multiple Regression with Interaction)</a:t>
            </a:r>
            <a:endParaRPr sz="1800">
              <a:solidFill>
                <a:srgbClr val="000000"/>
              </a:solidFill>
            </a:endParaRPr>
          </a:p>
        </p:txBody>
      </p:sp>
      <p:pic>
        <p:nvPicPr>
          <p:cNvPr id="539" name="Google Shape;539;p71"/>
          <p:cNvPicPr preferRelativeResize="0"/>
          <p:nvPr/>
        </p:nvPicPr>
        <p:blipFill>
          <a:blip r:embed="rId3">
            <a:alphaModFix/>
          </a:blip>
          <a:stretch>
            <a:fillRect/>
          </a:stretch>
        </p:blipFill>
        <p:spPr>
          <a:xfrm>
            <a:off x="311700" y="1151125"/>
            <a:ext cx="5838117" cy="3847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2"/>
          <p:cNvSpPr txBox="1"/>
          <p:nvPr/>
        </p:nvSpPr>
        <p:spPr>
          <a:xfrm>
            <a:off x="311700" y="240550"/>
            <a:ext cx="85206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1800">
                <a:solidFill>
                  <a:srgbClr val="000000"/>
                </a:solidFill>
              </a:rPr>
              <a:t>Analysis 6: Effects of Environment, Drink Taste, and Interaction on Satisfaction (Multiple Regression with Interaction)</a:t>
            </a:r>
            <a:endParaRPr sz="1800">
              <a:solidFill>
                <a:srgbClr val="000000"/>
              </a:solidFill>
            </a:endParaRPr>
          </a:p>
        </p:txBody>
      </p:sp>
      <p:sp>
        <p:nvSpPr>
          <p:cNvPr id="545" name="Google Shape;545;p72"/>
          <p:cNvSpPr txBox="1"/>
          <p:nvPr/>
        </p:nvSpPr>
        <p:spPr>
          <a:xfrm>
            <a:off x="152400" y="1079088"/>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rPr>
              <a:t>Test Result：</a:t>
            </a:r>
            <a:endParaRPr>
              <a:solidFill>
                <a:srgbClr val="595959"/>
              </a:solidFill>
            </a:endParaRPr>
          </a:p>
        </p:txBody>
      </p:sp>
      <p:pic>
        <p:nvPicPr>
          <p:cNvPr id="546" name="Google Shape;546;p72"/>
          <p:cNvPicPr preferRelativeResize="0"/>
          <p:nvPr/>
        </p:nvPicPr>
        <p:blipFill>
          <a:blip r:embed="rId3">
            <a:alphaModFix/>
          </a:blip>
          <a:stretch>
            <a:fillRect/>
          </a:stretch>
        </p:blipFill>
        <p:spPr>
          <a:xfrm>
            <a:off x="152400" y="1567525"/>
            <a:ext cx="5460484" cy="3423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3"/>
          <p:cNvSpPr txBox="1"/>
          <p:nvPr/>
        </p:nvSpPr>
        <p:spPr>
          <a:xfrm>
            <a:off x="311700" y="240550"/>
            <a:ext cx="85206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1800">
                <a:solidFill>
                  <a:srgbClr val="000000"/>
                </a:solidFill>
              </a:rPr>
              <a:t>Analysis 7: Relationship Between Wait Time and Environment Rating (Pearson Correlation)</a:t>
            </a:r>
            <a:endParaRPr sz="1200">
              <a:solidFill>
                <a:srgbClr val="000000"/>
              </a:solidFill>
            </a:endParaRPr>
          </a:p>
        </p:txBody>
      </p:sp>
      <p:pic>
        <p:nvPicPr>
          <p:cNvPr id="552" name="Google Shape;552;p73"/>
          <p:cNvPicPr preferRelativeResize="0"/>
          <p:nvPr/>
        </p:nvPicPr>
        <p:blipFill>
          <a:blip r:embed="rId3">
            <a:alphaModFix/>
          </a:blip>
          <a:stretch>
            <a:fillRect/>
          </a:stretch>
        </p:blipFill>
        <p:spPr>
          <a:xfrm>
            <a:off x="311700" y="990850"/>
            <a:ext cx="2409475" cy="1993025"/>
          </a:xfrm>
          <a:prstGeom prst="rect">
            <a:avLst/>
          </a:prstGeom>
          <a:noFill/>
          <a:ln>
            <a:noFill/>
          </a:ln>
        </p:spPr>
      </p:pic>
      <p:pic>
        <p:nvPicPr>
          <p:cNvPr id="553" name="Google Shape;553;p73"/>
          <p:cNvPicPr preferRelativeResize="0"/>
          <p:nvPr/>
        </p:nvPicPr>
        <p:blipFill>
          <a:blip r:embed="rId4">
            <a:alphaModFix/>
          </a:blip>
          <a:stretch>
            <a:fillRect/>
          </a:stretch>
        </p:blipFill>
        <p:spPr>
          <a:xfrm>
            <a:off x="311700" y="2983875"/>
            <a:ext cx="2824701" cy="1993025"/>
          </a:xfrm>
          <a:prstGeom prst="rect">
            <a:avLst/>
          </a:prstGeom>
          <a:noFill/>
          <a:ln>
            <a:noFill/>
          </a:ln>
        </p:spPr>
      </p:pic>
      <p:sp>
        <p:nvSpPr>
          <p:cNvPr id="554" name="Google Shape;554;p73"/>
          <p:cNvSpPr txBox="1"/>
          <p:nvPr/>
        </p:nvSpPr>
        <p:spPr>
          <a:xfrm>
            <a:off x="3455550" y="990838"/>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rPr>
              <a:t>Test Result：</a:t>
            </a:r>
            <a:endParaRPr>
              <a:solidFill>
                <a:srgbClr val="595959"/>
              </a:solidFill>
            </a:endParaRPr>
          </a:p>
        </p:txBody>
      </p:sp>
      <p:pic>
        <p:nvPicPr>
          <p:cNvPr id="555" name="Google Shape;555;p73"/>
          <p:cNvPicPr preferRelativeResize="0"/>
          <p:nvPr/>
        </p:nvPicPr>
        <p:blipFill>
          <a:blip r:embed="rId5">
            <a:alphaModFix/>
          </a:blip>
          <a:stretch>
            <a:fillRect/>
          </a:stretch>
        </p:blipFill>
        <p:spPr>
          <a:xfrm>
            <a:off x="3619101" y="1391038"/>
            <a:ext cx="4906290" cy="34476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4"/>
          <p:cNvSpPr txBox="1"/>
          <p:nvPr/>
        </p:nvSpPr>
        <p:spPr>
          <a:xfrm>
            <a:off x="157300" y="149425"/>
            <a:ext cx="873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Follow-up Question - </a:t>
            </a:r>
            <a:r>
              <a:rPr lang="en" sz="1600">
                <a:solidFill>
                  <a:schemeClr val="dk1"/>
                </a:solidFill>
              </a:rPr>
              <a:t>For customers who frequently visit HEYTEA</a:t>
            </a:r>
            <a:endParaRPr sz="2800">
              <a:solidFill>
                <a:schemeClr val="dk1"/>
              </a:solidFill>
            </a:endParaRPr>
          </a:p>
        </p:txBody>
      </p:sp>
      <p:sp>
        <p:nvSpPr>
          <p:cNvPr id="561" name="Google Shape;561;p74"/>
          <p:cNvSpPr txBox="1"/>
          <p:nvPr/>
        </p:nvSpPr>
        <p:spPr>
          <a:xfrm>
            <a:off x="275275" y="833650"/>
            <a:ext cx="8619600" cy="51555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b="1" lang="en" sz="1200"/>
              <a:t>What would make you visit HEYTEA more frequently?</a:t>
            </a:r>
            <a:endParaRPr b="1" sz="1200"/>
          </a:p>
          <a:p>
            <a:pPr indent="0" lvl="0" marL="0" rtl="0" algn="l">
              <a:spcBef>
                <a:spcPts val="1200"/>
              </a:spcBef>
              <a:spcAft>
                <a:spcPts val="0"/>
              </a:spcAft>
              <a:buNone/>
            </a:pPr>
            <a:r>
              <a:rPr b="1" lang="en" sz="1200">
                <a:solidFill>
                  <a:srgbClr val="262626"/>
                </a:solidFill>
              </a:rPr>
              <a:t>Options (Multiple Choice):</a:t>
            </a:r>
            <a:endParaRPr b="1" sz="1200">
              <a:solidFill>
                <a:srgbClr val="262626"/>
              </a:solidFill>
            </a:endParaRPr>
          </a:p>
          <a:p>
            <a:pPr indent="-304800" lvl="0" marL="457200" rtl="0" algn="l">
              <a:spcBef>
                <a:spcPts val="1200"/>
              </a:spcBef>
              <a:spcAft>
                <a:spcPts val="0"/>
              </a:spcAft>
              <a:buClr>
                <a:srgbClr val="262626"/>
              </a:buClr>
              <a:buSzPts val="1200"/>
              <a:buChar char="❏"/>
            </a:pPr>
            <a:r>
              <a:rPr lang="en" sz="1200">
                <a:solidFill>
                  <a:srgbClr val="262626"/>
                </a:solidFill>
              </a:rPr>
              <a:t>Shorter waiting time</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More promotions and discounts</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New drink flavors</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More convenient store locations</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Faster pick-up process</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Improved in-store environment</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Other (please specify)</a:t>
            </a:r>
            <a:endParaRPr sz="1200">
              <a:solidFill>
                <a:srgbClr val="262626"/>
              </a:solidFill>
            </a:endParaRPr>
          </a:p>
          <a:p>
            <a:pPr indent="0" lvl="0" marL="0" rtl="0" algn="l">
              <a:spcBef>
                <a:spcPts val="1400"/>
              </a:spcBef>
              <a:spcAft>
                <a:spcPts val="0"/>
              </a:spcAft>
              <a:buNone/>
            </a:pPr>
            <a:r>
              <a:rPr b="1" lang="en" sz="1200"/>
              <a:t>Which aspect do you think HEYTEA should prioritize improving the most?</a:t>
            </a:r>
            <a:endParaRPr b="1" sz="1200"/>
          </a:p>
          <a:p>
            <a:pPr indent="0" lvl="0" marL="0" rtl="0" algn="l">
              <a:spcBef>
                <a:spcPts val="1400"/>
              </a:spcBef>
              <a:spcAft>
                <a:spcPts val="0"/>
              </a:spcAft>
              <a:buNone/>
            </a:pPr>
            <a:r>
              <a:rPr b="1" lang="en" sz="1200"/>
              <a:t>Options (Single Choice):</a:t>
            </a:r>
            <a:endParaRPr b="1" sz="1200"/>
          </a:p>
          <a:p>
            <a:pPr indent="-304800" lvl="0" marL="457200" rtl="0" algn="l">
              <a:lnSpc>
                <a:spcPct val="115000"/>
              </a:lnSpc>
              <a:spcBef>
                <a:spcPts val="0"/>
              </a:spcBef>
              <a:spcAft>
                <a:spcPts val="0"/>
              </a:spcAft>
              <a:buSzPts val="1200"/>
              <a:buChar char="❏"/>
            </a:pPr>
            <a:r>
              <a:rPr lang="en" sz="1200"/>
              <a:t>Drink Taste</a:t>
            </a:r>
            <a:endParaRPr sz="1200"/>
          </a:p>
          <a:p>
            <a:pPr indent="-304800" lvl="0" marL="457200" rtl="0" algn="l">
              <a:lnSpc>
                <a:spcPct val="115000"/>
              </a:lnSpc>
              <a:spcBef>
                <a:spcPts val="0"/>
              </a:spcBef>
              <a:spcAft>
                <a:spcPts val="0"/>
              </a:spcAft>
              <a:buSzPts val="1200"/>
              <a:buChar char="❏"/>
            </a:pPr>
            <a:r>
              <a:rPr lang="en" sz="1200"/>
              <a:t>Price Level</a:t>
            </a:r>
            <a:endParaRPr sz="1200"/>
          </a:p>
          <a:p>
            <a:pPr indent="-304800" lvl="0" marL="457200" rtl="0" algn="l">
              <a:lnSpc>
                <a:spcPct val="115000"/>
              </a:lnSpc>
              <a:spcBef>
                <a:spcPts val="0"/>
              </a:spcBef>
              <a:spcAft>
                <a:spcPts val="0"/>
              </a:spcAft>
              <a:buSzPts val="1200"/>
              <a:buChar char="❏"/>
            </a:pPr>
            <a:r>
              <a:rPr lang="en" sz="1200"/>
              <a:t>Waiting Time</a:t>
            </a:r>
            <a:endParaRPr sz="1200"/>
          </a:p>
          <a:p>
            <a:pPr indent="-304800" lvl="0" marL="457200" rtl="0" algn="l">
              <a:lnSpc>
                <a:spcPct val="115000"/>
              </a:lnSpc>
              <a:spcBef>
                <a:spcPts val="0"/>
              </a:spcBef>
              <a:spcAft>
                <a:spcPts val="0"/>
              </a:spcAft>
              <a:buSzPts val="1200"/>
              <a:buChar char="❏"/>
            </a:pPr>
            <a:r>
              <a:rPr lang="en" sz="1200"/>
              <a:t>Staff Service Attitude</a:t>
            </a:r>
            <a:endParaRPr sz="1200"/>
          </a:p>
          <a:p>
            <a:pPr indent="-304800" lvl="0" marL="457200" rtl="0" algn="l">
              <a:lnSpc>
                <a:spcPct val="115000"/>
              </a:lnSpc>
              <a:spcBef>
                <a:spcPts val="0"/>
              </a:spcBef>
              <a:spcAft>
                <a:spcPts val="0"/>
              </a:spcAft>
              <a:buSzPts val="1200"/>
              <a:buChar char="❏"/>
            </a:pPr>
            <a:r>
              <a:rPr lang="en" sz="1200"/>
              <a:t>Order/Pick-up Process</a:t>
            </a:r>
            <a:endParaRPr sz="1200"/>
          </a:p>
          <a:p>
            <a:pPr indent="-304800" lvl="0" marL="457200" rtl="0" algn="l">
              <a:lnSpc>
                <a:spcPct val="115000"/>
              </a:lnSpc>
              <a:spcBef>
                <a:spcPts val="0"/>
              </a:spcBef>
              <a:spcAft>
                <a:spcPts val="0"/>
              </a:spcAft>
              <a:buSzPts val="1200"/>
              <a:buChar char="❏"/>
            </a:pPr>
            <a:r>
              <a:rPr lang="en" sz="1200"/>
              <a:t>In-store Environment</a:t>
            </a:r>
            <a:endParaRPr sz="1200"/>
          </a:p>
          <a:p>
            <a:pPr indent="-304800" lvl="0" marL="457200" rtl="0" algn="l">
              <a:lnSpc>
                <a:spcPct val="115000"/>
              </a:lnSpc>
              <a:spcBef>
                <a:spcPts val="0"/>
              </a:spcBef>
              <a:spcAft>
                <a:spcPts val="0"/>
              </a:spcAft>
              <a:buSzPts val="1200"/>
              <a:buChar char="❏"/>
            </a:pPr>
            <a:r>
              <a:rPr lang="en" sz="1200"/>
              <a:t>Other (please specify)</a:t>
            </a:r>
            <a:endParaRPr/>
          </a:p>
          <a:p>
            <a:pPr indent="0" lvl="0" marL="0" rtl="0" algn="l">
              <a:spcBef>
                <a:spcPts val="1200"/>
              </a:spcBef>
              <a:spcAft>
                <a:spcPts val="0"/>
              </a:spcAft>
              <a:buNone/>
            </a:pPr>
            <a:r>
              <a:t/>
            </a:r>
            <a:endParaRPr sz="1200">
              <a:solidFill>
                <a:srgbClr val="262626"/>
              </a:solidFill>
            </a:endParaRPr>
          </a:p>
          <a:p>
            <a:pPr indent="0" lvl="0" marL="0" rtl="0" algn="l">
              <a:spcBef>
                <a:spcPts val="1200"/>
              </a:spcBef>
              <a:spcAft>
                <a:spcPts val="0"/>
              </a:spcAft>
              <a:buNone/>
            </a:pPr>
            <a:r>
              <a:t/>
            </a:r>
            <a:endParaRPr sz="1900">
              <a:solidFill>
                <a:schemeClr val="dk1"/>
              </a:solidFill>
              <a:latin typeface="Calibri"/>
              <a:ea typeface="Calibri"/>
              <a:cs typeface="Calibri"/>
              <a:sym typeface="Calibri"/>
            </a:endParaRPr>
          </a:p>
        </p:txBody>
      </p:sp>
      <p:pic>
        <p:nvPicPr>
          <p:cNvPr id="562" name="Google Shape;562;p74"/>
          <p:cNvPicPr preferRelativeResize="0"/>
          <p:nvPr/>
        </p:nvPicPr>
        <p:blipFill>
          <a:blip r:embed="rId3">
            <a:alphaModFix/>
          </a:blip>
          <a:stretch>
            <a:fillRect/>
          </a:stretch>
        </p:blipFill>
        <p:spPr>
          <a:xfrm>
            <a:off x="3291000" y="1247200"/>
            <a:ext cx="2275450" cy="17310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5"/>
          <p:cNvSpPr txBox="1"/>
          <p:nvPr/>
        </p:nvSpPr>
        <p:spPr>
          <a:xfrm>
            <a:off x="157300" y="149425"/>
            <a:ext cx="873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Follow-up Question - </a:t>
            </a:r>
            <a:r>
              <a:rPr lang="en" sz="1600">
                <a:solidFill>
                  <a:schemeClr val="dk1"/>
                </a:solidFill>
              </a:rPr>
              <a:t>For customers who frequently visit HEYTEA</a:t>
            </a:r>
            <a:endParaRPr sz="2800">
              <a:solidFill>
                <a:schemeClr val="dk1"/>
              </a:solidFill>
            </a:endParaRPr>
          </a:p>
        </p:txBody>
      </p:sp>
      <p:sp>
        <p:nvSpPr>
          <p:cNvPr id="568" name="Google Shape;568;p75"/>
          <p:cNvSpPr txBox="1"/>
          <p:nvPr/>
        </p:nvSpPr>
        <p:spPr>
          <a:xfrm>
            <a:off x="275275" y="833650"/>
            <a:ext cx="8619600" cy="553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200"/>
              <a:t>When trying a new HEYTEA drink, how important are the following factors to you?</a:t>
            </a:r>
            <a:endParaRPr b="1" sz="1200"/>
          </a:p>
          <a:p>
            <a:pPr indent="0" lvl="0" marL="0" rtl="0" algn="l">
              <a:lnSpc>
                <a:spcPct val="115000"/>
              </a:lnSpc>
              <a:spcBef>
                <a:spcPts val="1200"/>
              </a:spcBef>
              <a:spcAft>
                <a:spcPts val="0"/>
              </a:spcAft>
              <a:buNone/>
            </a:pPr>
            <a:r>
              <a:rPr b="1" lang="en" sz="1200"/>
              <a:t>(Use a 5-point scale: 1 = Not important at all, 5 = Very important)</a:t>
            </a:r>
            <a:endParaRPr b="1" sz="1200"/>
          </a:p>
          <a:p>
            <a:pPr indent="-304800" lvl="0" marL="457200" rtl="0" algn="l">
              <a:lnSpc>
                <a:spcPct val="115000"/>
              </a:lnSpc>
              <a:spcBef>
                <a:spcPts val="1200"/>
              </a:spcBef>
              <a:spcAft>
                <a:spcPts val="0"/>
              </a:spcAft>
              <a:buSzPts val="1200"/>
              <a:buChar char="❏"/>
            </a:pPr>
            <a:r>
              <a:rPr lang="en" sz="1200"/>
              <a:t>Ingredients and healthiness</a:t>
            </a:r>
            <a:endParaRPr sz="1200"/>
          </a:p>
          <a:p>
            <a:pPr indent="-304800" lvl="0" marL="457200" rtl="0" algn="l">
              <a:lnSpc>
                <a:spcPct val="115000"/>
              </a:lnSpc>
              <a:spcBef>
                <a:spcPts val="0"/>
              </a:spcBef>
              <a:spcAft>
                <a:spcPts val="0"/>
              </a:spcAft>
              <a:buSzPts val="1200"/>
              <a:buChar char="❏"/>
            </a:pPr>
            <a:r>
              <a:rPr lang="en" sz="1200"/>
              <a:t>Price of the new drink</a:t>
            </a:r>
            <a:endParaRPr sz="1200"/>
          </a:p>
          <a:p>
            <a:pPr indent="-304800" lvl="0" marL="457200" rtl="0" algn="l">
              <a:lnSpc>
                <a:spcPct val="115000"/>
              </a:lnSpc>
              <a:spcBef>
                <a:spcPts val="0"/>
              </a:spcBef>
              <a:spcAft>
                <a:spcPts val="0"/>
              </a:spcAft>
              <a:buSzPts val="1200"/>
              <a:buChar char="❏"/>
            </a:pPr>
            <a:r>
              <a:rPr lang="en" sz="1200"/>
              <a:t>Visual appearance of the drink</a:t>
            </a:r>
            <a:endParaRPr sz="1200"/>
          </a:p>
          <a:p>
            <a:pPr indent="-304800" lvl="0" marL="457200" rtl="0" algn="l">
              <a:lnSpc>
                <a:spcPct val="115000"/>
              </a:lnSpc>
              <a:spcBef>
                <a:spcPts val="0"/>
              </a:spcBef>
              <a:spcAft>
                <a:spcPts val="0"/>
              </a:spcAft>
              <a:buSzPts val="1200"/>
              <a:buChar char="❏"/>
            </a:pPr>
            <a:r>
              <a:rPr lang="en" sz="1200"/>
              <a:t>Novelty of the flavor</a:t>
            </a:r>
            <a:endParaRPr sz="1200"/>
          </a:p>
          <a:p>
            <a:pPr indent="-304800" lvl="0" marL="457200" rtl="0" algn="l">
              <a:lnSpc>
                <a:spcPct val="115000"/>
              </a:lnSpc>
              <a:spcBef>
                <a:spcPts val="0"/>
              </a:spcBef>
              <a:spcAft>
                <a:spcPts val="0"/>
              </a:spcAft>
              <a:buSzPts val="1200"/>
              <a:buChar char="❏"/>
            </a:pPr>
            <a:r>
              <a:rPr lang="en" sz="1200"/>
              <a:t>Recommendations from friends</a:t>
            </a:r>
            <a:endParaRPr sz="1200"/>
          </a:p>
          <a:p>
            <a:pPr indent="-304800" lvl="0" marL="457200" rtl="0" algn="l">
              <a:lnSpc>
                <a:spcPct val="115000"/>
              </a:lnSpc>
              <a:spcBef>
                <a:spcPts val="0"/>
              </a:spcBef>
              <a:spcAft>
                <a:spcPts val="0"/>
              </a:spcAft>
              <a:buSzPts val="1200"/>
              <a:buChar char="❏"/>
            </a:pPr>
            <a:r>
              <a:rPr lang="en" sz="1200"/>
              <a:t>Online reviews</a:t>
            </a:r>
            <a:endParaRPr sz="1200"/>
          </a:p>
          <a:p>
            <a:pPr indent="0" lvl="0" marL="0" rtl="0" algn="l">
              <a:lnSpc>
                <a:spcPct val="115000"/>
              </a:lnSpc>
              <a:spcBef>
                <a:spcPts val="1200"/>
              </a:spcBef>
              <a:spcAft>
                <a:spcPts val="0"/>
              </a:spcAft>
              <a:buNone/>
            </a:pPr>
            <a:r>
              <a:rPr b="1" lang="en" sz="1200"/>
              <a:t>HEYTEA often launches seasonal or limited drinks. Would you be interested in trying them if they were heavily promoted?</a:t>
            </a:r>
            <a:endParaRPr b="1" sz="1200"/>
          </a:p>
          <a:p>
            <a:pPr indent="0" lvl="0" marL="0" rtl="0" algn="l">
              <a:lnSpc>
                <a:spcPct val="115000"/>
              </a:lnSpc>
              <a:spcBef>
                <a:spcPts val="1200"/>
              </a:spcBef>
              <a:spcAft>
                <a:spcPts val="0"/>
              </a:spcAft>
              <a:buNone/>
            </a:pPr>
            <a:r>
              <a:rPr b="1" lang="en" sz="1200"/>
              <a:t>Options (Single Choice):</a:t>
            </a:r>
            <a:endParaRPr b="1" sz="1200"/>
          </a:p>
          <a:p>
            <a:pPr indent="-304800" lvl="0" marL="457200" rtl="0" algn="l">
              <a:lnSpc>
                <a:spcPct val="115000"/>
              </a:lnSpc>
              <a:spcBef>
                <a:spcPts val="1200"/>
              </a:spcBef>
              <a:spcAft>
                <a:spcPts val="0"/>
              </a:spcAft>
              <a:buSzPts val="1200"/>
              <a:buChar char="❏"/>
            </a:pPr>
            <a:r>
              <a:rPr lang="en" sz="1200"/>
              <a:t>5 Very interested</a:t>
            </a:r>
            <a:endParaRPr sz="1200"/>
          </a:p>
          <a:p>
            <a:pPr indent="-304800" lvl="0" marL="457200" rtl="0" algn="l">
              <a:lnSpc>
                <a:spcPct val="115000"/>
              </a:lnSpc>
              <a:spcBef>
                <a:spcPts val="0"/>
              </a:spcBef>
              <a:spcAft>
                <a:spcPts val="0"/>
              </a:spcAft>
              <a:buSzPts val="1200"/>
              <a:buChar char="❏"/>
            </a:pPr>
            <a:r>
              <a:rPr lang="en" sz="1200"/>
              <a:t>4 Somewhat interested</a:t>
            </a:r>
            <a:endParaRPr sz="1200"/>
          </a:p>
          <a:p>
            <a:pPr indent="-304800" lvl="0" marL="457200" rtl="0" algn="l">
              <a:lnSpc>
                <a:spcPct val="115000"/>
              </a:lnSpc>
              <a:spcBef>
                <a:spcPts val="0"/>
              </a:spcBef>
              <a:spcAft>
                <a:spcPts val="0"/>
              </a:spcAft>
              <a:buSzPts val="1200"/>
              <a:buChar char="❏"/>
            </a:pPr>
            <a:r>
              <a:rPr lang="en" sz="1200"/>
              <a:t>3 Neutral</a:t>
            </a:r>
            <a:endParaRPr sz="1200"/>
          </a:p>
          <a:p>
            <a:pPr indent="-304800" lvl="0" marL="457200" rtl="0" algn="l">
              <a:lnSpc>
                <a:spcPct val="115000"/>
              </a:lnSpc>
              <a:spcBef>
                <a:spcPts val="0"/>
              </a:spcBef>
              <a:spcAft>
                <a:spcPts val="0"/>
              </a:spcAft>
              <a:buSzPts val="1200"/>
              <a:buChar char="❏"/>
            </a:pPr>
            <a:r>
              <a:rPr lang="en" sz="1200"/>
              <a:t>2 Not very interested</a:t>
            </a:r>
            <a:endParaRPr sz="1200"/>
          </a:p>
          <a:p>
            <a:pPr indent="-304800" lvl="0" marL="457200" rtl="0" algn="l">
              <a:lnSpc>
                <a:spcPct val="115000"/>
              </a:lnSpc>
              <a:spcBef>
                <a:spcPts val="0"/>
              </a:spcBef>
              <a:spcAft>
                <a:spcPts val="0"/>
              </a:spcAft>
              <a:buSzPts val="1200"/>
              <a:buChar char="❏"/>
            </a:pPr>
            <a:r>
              <a:rPr lang="en" sz="1200"/>
              <a:t>1 Not interested at all</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sz="1200">
              <a:solidFill>
                <a:srgbClr val="262626"/>
              </a:solidFill>
            </a:endParaRPr>
          </a:p>
          <a:p>
            <a:pPr indent="0" lvl="0" marL="0" rtl="0" algn="l">
              <a:spcBef>
                <a:spcPts val="1200"/>
              </a:spcBef>
              <a:spcAft>
                <a:spcPts val="0"/>
              </a:spcAft>
              <a:buNone/>
            </a:pPr>
            <a:r>
              <a:t/>
            </a:r>
            <a:endParaRPr sz="1900">
              <a:solidFill>
                <a:schemeClr val="dk1"/>
              </a:solidFill>
              <a:latin typeface="Calibri"/>
              <a:ea typeface="Calibri"/>
              <a:cs typeface="Calibri"/>
              <a:sym typeface="Calibri"/>
            </a:endParaRPr>
          </a:p>
        </p:txBody>
      </p:sp>
      <p:pic>
        <p:nvPicPr>
          <p:cNvPr id="569" name="Google Shape;569;p75"/>
          <p:cNvPicPr preferRelativeResize="0"/>
          <p:nvPr/>
        </p:nvPicPr>
        <p:blipFill rotWithShape="1">
          <a:blip r:embed="rId3">
            <a:alphaModFix/>
          </a:blip>
          <a:srcRect b="13480" l="0" r="0" t="4119"/>
          <a:stretch/>
        </p:blipFill>
        <p:spPr>
          <a:xfrm>
            <a:off x="3282100" y="1523550"/>
            <a:ext cx="2275450" cy="1426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6"/>
          <p:cNvSpPr txBox="1"/>
          <p:nvPr/>
        </p:nvSpPr>
        <p:spPr>
          <a:xfrm>
            <a:off x="157300" y="149425"/>
            <a:ext cx="873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Follow-up Question - </a:t>
            </a:r>
            <a:r>
              <a:rPr lang="en" sz="1600">
                <a:solidFill>
                  <a:schemeClr val="dk1"/>
                </a:solidFill>
              </a:rPr>
              <a:t>For customers who frequently visit HEYTEA</a:t>
            </a:r>
            <a:endParaRPr sz="2800">
              <a:solidFill>
                <a:schemeClr val="dk1"/>
              </a:solidFill>
            </a:endParaRPr>
          </a:p>
        </p:txBody>
      </p:sp>
      <p:sp>
        <p:nvSpPr>
          <p:cNvPr id="575" name="Google Shape;575;p76"/>
          <p:cNvSpPr txBox="1"/>
          <p:nvPr/>
        </p:nvSpPr>
        <p:spPr>
          <a:xfrm>
            <a:off x="275275" y="833650"/>
            <a:ext cx="8619600" cy="51189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b="1" lang="en" sz="1200"/>
              <a:t>If the waiting time exceeds 10 minutes, how likely are you to continue waiting for your HEYTEA order?</a:t>
            </a:r>
            <a:endParaRPr b="1" sz="1200"/>
          </a:p>
          <a:p>
            <a:pPr indent="0" lvl="0" marL="0" rtl="0" algn="l">
              <a:spcBef>
                <a:spcPts val="1400"/>
              </a:spcBef>
              <a:spcAft>
                <a:spcPts val="0"/>
              </a:spcAft>
              <a:buNone/>
            </a:pPr>
            <a:r>
              <a:rPr b="1" lang="en" sz="1200"/>
              <a:t>Options (Single Choice):</a:t>
            </a:r>
            <a:endParaRPr b="1" sz="1200"/>
          </a:p>
          <a:p>
            <a:pPr indent="-304800" lvl="0" marL="457200" rtl="0" algn="l">
              <a:spcBef>
                <a:spcPts val="1200"/>
              </a:spcBef>
              <a:spcAft>
                <a:spcPts val="0"/>
              </a:spcAft>
              <a:buClr>
                <a:srgbClr val="262626"/>
              </a:buClr>
              <a:buSzPts val="1200"/>
              <a:buChar char="❏"/>
            </a:pPr>
            <a:r>
              <a:rPr lang="en" sz="1200">
                <a:solidFill>
                  <a:srgbClr val="262626"/>
                </a:solidFill>
              </a:rPr>
              <a:t>5 - Very likely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4 - Somewhat likely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3 - Neutral</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2 - Somewhat unlikely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1 - Very unlikely</a:t>
            </a:r>
            <a:endParaRPr/>
          </a:p>
          <a:p>
            <a:pPr indent="0" lvl="0" marL="0" rtl="0" algn="l">
              <a:spcBef>
                <a:spcPts val="1200"/>
              </a:spcBef>
              <a:spcAft>
                <a:spcPts val="0"/>
              </a:spcAft>
              <a:buNone/>
            </a:pPr>
            <a:r>
              <a:rPr b="1" lang="en" sz="1200">
                <a:solidFill>
                  <a:srgbClr val="262626"/>
                </a:solidFill>
              </a:rPr>
              <a:t>How often do HEYTEA promotions influence your purchasing decision?</a:t>
            </a:r>
            <a:endParaRPr b="1" sz="1200">
              <a:solidFill>
                <a:srgbClr val="262626"/>
              </a:solidFill>
            </a:endParaRPr>
          </a:p>
          <a:p>
            <a:pPr indent="0" lvl="0" marL="0" rtl="0" algn="l">
              <a:spcBef>
                <a:spcPts val="1200"/>
              </a:spcBef>
              <a:spcAft>
                <a:spcPts val="0"/>
              </a:spcAft>
              <a:buNone/>
            </a:pPr>
            <a:r>
              <a:rPr b="1" lang="en" sz="1200">
                <a:solidFill>
                  <a:srgbClr val="262626"/>
                </a:solidFill>
              </a:rPr>
              <a:t>Options (Single Choice):</a:t>
            </a:r>
            <a:endParaRPr b="1" sz="1200">
              <a:solidFill>
                <a:srgbClr val="262626"/>
              </a:solidFill>
            </a:endParaRPr>
          </a:p>
          <a:p>
            <a:pPr indent="-304800" lvl="0" marL="457200" rtl="0" algn="l">
              <a:spcBef>
                <a:spcPts val="1200"/>
              </a:spcBef>
              <a:spcAft>
                <a:spcPts val="0"/>
              </a:spcAft>
              <a:buClr>
                <a:srgbClr val="262626"/>
              </a:buClr>
              <a:buSzPts val="1200"/>
              <a:buChar char="❏"/>
            </a:pPr>
            <a:r>
              <a:rPr lang="en" sz="1200">
                <a:solidFill>
                  <a:srgbClr val="262626"/>
                </a:solidFill>
              </a:rPr>
              <a:t>5 – Very Frequently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4 – Frequently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3 – Occasionally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2 – Rarely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1 – Never</a:t>
            </a:r>
            <a:endParaRPr sz="1200">
              <a:solidFill>
                <a:srgbClr val="262626"/>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sz="1200">
              <a:solidFill>
                <a:srgbClr val="262626"/>
              </a:solidFill>
            </a:endParaRPr>
          </a:p>
          <a:p>
            <a:pPr indent="0" lvl="0" marL="0" rtl="0" algn="l">
              <a:spcBef>
                <a:spcPts val="1200"/>
              </a:spcBef>
              <a:spcAft>
                <a:spcPts val="0"/>
              </a:spcAft>
              <a:buNone/>
            </a:pPr>
            <a:r>
              <a:t/>
            </a:r>
            <a:endParaRPr sz="19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7"/>
          <p:cNvSpPr txBox="1"/>
          <p:nvPr/>
        </p:nvSpPr>
        <p:spPr>
          <a:xfrm>
            <a:off x="157300" y="149425"/>
            <a:ext cx="873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Follow-up Question - </a:t>
            </a:r>
            <a:r>
              <a:rPr lang="en" sz="1600">
                <a:solidFill>
                  <a:schemeClr val="dk1"/>
                </a:solidFill>
              </a:rPr>
              <a:t>For customers who frequently visit HEYTEA</a:t>
            </a:r>
            <a:endParaRPr sz="2800">
              <a:solidFill>
                <a:schemeClr val="dk1"/>
              </a:solidFill>
            </a:endParaRPr>
          </a:p>
        </p:txBody>
      </p:sp>
      <p:sp>
        <p:nvSpPr>
          <p:cNvPr id="581" name="Google Shape;581;p77"/>
          <p:cNvSpPr txBox="1"/>
          <p:nvPr/>
        </p:nvSpPr>
        <p:spPr>
          <a:xfrm>
            <a:off x="275275" y="833650"/>
            <a:ext cx="8619600" cy="56730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62626"/>
                </a:solidFill>
              </a:rPr>
              <a:t>How would you prefer to receive updates or promotions from HEYTEA in the future?</a:t>
            </a:r>
            <a:endParaRPr b="1" sz="1200">
              <a:solidFill>
                <a:srgbClr val="262626"/>
              </a:solidFill>
            </a:endParaRPr>
          </a:p>
          <a:p>
            <a:pPr indent="0" lvl="0" marL="0" rtl="0" algn="l">
              <a:spcBef>
                <a:spcPts val="1200"/>
              </a:spcBef>
              <a:spcAft>
                <a:spcPts val="0"/>
              </a:spcAft>
              <a:buNone/>
            </a:pPr>
            <a:r>
              <a:rPr b="1" lang="en" sz="1200">
                <a:solidFill>
                  <a:srgbClr val="262626"/>
                </a:solidFill>
              </a:rPr>
              <a:t>Options (Multiple Choice):</a:t>
            </a:r>
            <a:endParaRPr b="1" sz="1200">
              <a:solidFill>
                <a:srgbClr val="262626"/>
              </a:solidFill>
            </a:endParaRPr>
          </a:p>
          <a:p>
            <a:pPr indent="-304800" lvl="0" marL="457200" rtl="0" algn="l">
              <a:spcBef>
                <a:spcPts val="1200"/>
              </a:spcBef>
              <a:spcAft>
                <a:spcPts val="0"/>
              </a:spcAft>
              <a:buClr>
                <a:srgbClr val="262626"/>
              </a:buClr>
              <a:buSzPts val="1200"/>
              <a:buChar char="❏"/>
            </a:pPr>
            <a:r>
              <a:rPr lang="en" sz="1200">
                <a:solidFill>
                  <a:srgbClr val="262626"/>
                </a:solidFill>
              </a:rPr>
              <a:t>WeChat official account</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Text messages (SMS)</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Red Note</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Tik Tok</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Other (please specify)</a:t>
            </a:r>
            <a:r>
              <a:rPr lang="en"/>
              <a:t>______</a:t>
            </a:r>
            <a:endParaRPr sz="1200">
              <a:solidFill>
                <a:srgbClr val="262626"/>
              </a:solidFill>
            </a:endParaRPr>
          </a:p>
          <a:p>
            <a:pPr indent="0" lvl="0" marL="0" rtl="0" algn="l">
              <a:spcBef>
                <a:spcPts val="1400"/>
              </a:spcBef>
              <a:spcAft>
                <a:spcPts val="0"/>
              </a:spcAft>
              <a:buNone/>
            </a:pPr>
            <a:r>
              <a:rPr b="1" lang="en" sz="1200"/>
              <a:t>If HEYTEA offered a mobile app with exclusive discounts and faster ordering, how likely would you be to download and use it?</a:t>
            </a:r>
            <a:endParaRPr b="1" sz="1200"/>
          </a:p>
          <a:p>
            <a:pPr indent="0" lvl="0" marL="0" rtl="0" algn="l">
              <a:spcBef>
                <a:spcPts val="1200"/>
              </a:spcBef>
              <a:spcAft>
                <a:spcPts val="0"/>
              </a:spcAft>
              <a:buNone/>
            </a:pPr>
            <a:r>
              <a:rPr b="1" lang="en" sz="1200">
                <a:solidFill>
                  <a:srgbClr val="262626"/>
                </a:solidFill>
              </a:rPr>
              <a:t>Options (Single Choice):</a:t>
            </a:r>
            <a:endParaRPr b="1" sz="1200">
              <a:solidFill>
                <a:srgbClr val="262626"/>
              </a:solidFill>
            </a:endParaRPr>
          </a:p>
          <a:p>
            <a:pPr indent="-304800" lvl="0" marL="457200" rtl="0" algn="l">
              <a:spcBef>
                <a:spcPts val="1200"/>
              </a:spcBef>
              <a:spcAft>
                <a:spcPts val="0"/>
              </a:spcAft>
              <a:buClr>
                <a:srgbClr val="262626"/>
              </a:buClr>
              <a:buSzPts val="1200"/>
              <a:buChar char="❏"/>
            </a:pPr>
            <a:r>
              <a:rPr lang="en" sz="1200">
                <a:solidFill>
                  <a:srgbClr val="262626"/>
                </a:solidFill>
              </a:rPr>
              <a:t>5 - Very likely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4 - Likely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3 - Neutra</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2 - Unlikely</a:t>
            </a:r>
            <a:endParaRPr sz="1200">
              <a:solidFill>
                <a:srgbClr val="262626"/>
              </a:solidFill>
            </a:endParaRPr>
          </a:p>
          <a:p>
            <a:pPr indent="-304800" lvl="0" marL="457200" rtl="0" algn="l">
              <a:spcBef>
                <a:spcPts val="0"/>
              </a:spcBef>
              <a:spcAft>
                <a:spcPts val="0"/>
              </a:spcAft>
              <a:buClr>
                <a:srgbClr val="262626"/>
              </a:buClr>
              <a:buSzPts val="1200"/>
              <a:buChar char="❏"/>
            </a:pPr>
            <a:r>
              <a:rPr lang="en" sz="1200">
                <a:solidFill>
                  <a:srgbClr val="262626"/>
                </a:solidFill>
              </a:rPr>
              <a:t>1 - Very unlikely</a:t>
            </a:r>
            <a:endParaRPr/>
          </a:p>
          <a:p>
            <a:pPr indent="0" lvl="0" marL="0" rtl="0" algn="l">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sz="1200">
              <a:solidFill>
                <a:srgbClr val="262626"/>
              </a:solidFill>
            </a:endParaRPr>
          </a:p>
          <a:p>
            <a:pPr indent="0" lvl="0" marL="0" rtl="0" algn="l">
              <a:spcBef>
                <a:spcPts val="1200"/>
              </a:spcBef>
              <a:spcAft>
                <a:spcPts val="0"/>
              </a:spcAft>
              <a:buNone/>
            </a:pPr>
            <a:r>
              <a:t/>
            </a:r>
            <a:endParaRPr sz="19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280" name="Shape 280"/>
        <p:cNvGrpSpPr/>
        <p:nvPr/>
      </p:nvGrpSpPr>
      <p:grpSpPr>
        <a:xfrm>
          <a:off x="0" y="0"/>
          <a:ext cx="0" cy="0"/>
          <a:chOff x="0" y="0"/>
          <a:chExt cx="0" cy="0"/>
        </a:xfrm>
      </p:grpSpPr>
      <p:sp>
        <p:nvSpPr>
          <p:cNvPr id="281" name="Google Shape;281;p42"/>
          <p:cNvSpPr txBox="1"/>
          <p:nvPr>
            <p:ph type="title"/>
          </p:nvPr>
        </p:nvSpPr>
        <p:spPr>
          <a:xfrm>
            <a:off x="342975" y="0"/>
            <a:ext cx="6173700" cy="5403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1E1E1E"/>
              </a:buClr>
              <a:buSzPts val="2400"/>
              <a:buFont typeface="Calibri"/>
              <a:buNone/>
            </a:pPr>
            <a:r>
              <a:rPr b="1" lang="en" sz="2400">
                <a:solidFill>
                  <a:srgbClr val="1E1E1E"/>
                </a:solidFill>
              </a:rPr>
              <a:t>Feedback Incorporated</a:t>
            </a:r>
            <a:endParaRPr/>
          </a:p>
        </p:txBody>
      </p:sp>
      <p:sp>
        <p:nvSpPr>
          <p:cNvPr id="282" name="Google Shape;282;p42"/>
          <p:cNvSpPr txBox="1"/>
          <p:nvPr>
            <p:ph idx="1" type="body"/>
          </p:nvPr>
        </p:nvSpPr>
        <p:spPr>
          <a:xfrm>
            <a:off x="342975" y="716950"/>
            <a:ext cx="4748700" cy="4021200"/>
          </a:xfrm>
          <a:prstGeom prst="rect">
            <a:avLst/>
          </a:prstGeom>
          <a:noFill/>
          <a:ln>
            <a:noFill/>
          </a:ln>
        </p:spPr>
        <p:txBody>
          <a:bodyPr anchorCtr="0" anchor="t" bIns="34275" lIns="68575" spcFirstLastPara="1" rIns="68575" wrap="square" tIns="34275">
            <a:noAutofit/>
          </a:bodyPr>
          <a:lstStyle/>
          <a:p>
            <a:pPr indent="-336550" lvl="0" marL="457200" rtl="0" algn="l">
              <a:lnSpc>
                <a:spcPct val="115000"/>
              </a:lnSpc>
              <a:spcBef>
                <a:spcPts val="1200"/>
              </a:spcBef>
              <a:spcAft>
                <a:spcPts val="0"/>
              </a:spcAft>
              <a:buSzPts val="1700"/>
              <a:buChar char="●"/>
            </a:pPr>
            <a:r>
              <a:rPr b="1" lang="en" sz="1600">
                <a:latin typeface="Arial"/>
                <a:ea typeface="Arial"/>
                <a:cs typeface="Arial"/>
                <a:sym typeface="Arial"/>
              </a:rPr>
              <a:t>Survey Structure and Content Refinement</a:t>
            </a:r>
            <a:endParaRPr b="1" sz="1600">
              <a:latin typeface="Arial"/>
              <a:ea typeface="Arial"/>
              <a:cs typeface="Arial"/>
              <a:sym typeface="Arial"/>
            </a:endParaRPr>
          </a:p>
          <a:p>
            <a:pPr indent="-311150" lvl="1" marL="914400" rtl="0" algn="l">
              <a:lnSpc>
                <a:spcPct val="115000"/>
              </a:lnSpc>
              <a:spcBef>
                <a:spcPts val="0"/>
              </a:spcBef>
              <a:spcAft>
                <a:spcPts val="0"/>
              </a:spcAft>
              <a:buSzPts val="1300"/>
              <a:buAutoNum type="alphaLcPeriod"/>
            </a:pPr>
            <a:r>
              <a:rPr b="1" lang="en" sz="1200">
                <a:latin typeface="Arial"/>
                <a:ea typeface="Arial"/>
                <a:cs typeface="Arial"/>
                <a:sym typeface="Arial"/>
              </a:rPr>
              <a:t>Rating scales need clear labels</a:t>
            </a:r>
            <a:r>
              <a:rPr lang="en" sz="1200">
                <a:latin typeface="Arial"/>
                <a:ea typeface="Arial"/>
                <a:cs typeface="Arial"/>
                <a:sym typeface="Arial"/>
              </a:rPr>
              <a:t>.</a:t>
            </a:r>
            <a:endParaRPr sz="12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Clarify visit frequency. </a:t>
            </a:r>
            <a:endParaRPr sz="12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Polish formatting for consistency.</a:t>
            </a:r>
            <a:endParaRPr sz="12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Simplify “Taste &amp; Quality” question into “Taste” only.</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AutoNum type="alphaLcPeriod"/>
            </a:pPr>
            <a:r>
              <a:rPr b="1" lang="en" sz="1200">
                <a:latin typeface="Arial"/>
                <a:ea typeface="Arial"/>
                <a:cs typeface="Arial"/>
                <a:sym typeface="Arial"/>
              </a:rPr>
              <a:t>Modify A/B Test offer types</a:t>
            </a:r>
            <a:r>
              <a:rPr lang="en" sz="1200">
                <a:latin typeface="Arial"/>
                <a:ea typeface="Arial"/>
                <a:cs typeface="Arial"/>
                <a:sym typeface="Arial"/>
              </a:rPr>
              <a:t> → BOGO or Canvas Bag.</a:t>
            </a:r>
            <a:br>
              <a:rPr lang="en" sz="1200">
                <a:latin typeface="Arial"/>
                <a:ea typeface="Arial"/>
                <a:cs typeface="Arial"/>
                <a:sym typeface="Arial"/>
              </a:rPr>
            </a:br>
            <a:endParaRPr sz="1200">
              <a:latin typeface="Arial"/>
              <a:ea typeface="Arial"/>
              <a:cs typeface="Arial"/>
              <a:sym typeface="Arial"/>
            </a:endParaRPr>
          </a:p>
          <a:p>
            <a:pPr indent="-330200" lvl="0" marL="457200" rtl="0" algn="l">
              <a:lnSpc>
                <a:spcPct val="115000"/>
              </a:lnSpc>
              <a:spcBef>
                <a:spcPts val="0"/>
              </a:spcBef>
              <a:spcAft>
                <a:spcPts val="0"/>
              </a:spcAft>
              <a:buSzPts val="1600"/>
              <a:buChar char="●"/>
            </a:pPr>
            <a:r>
              <a:rPr b="1" lang="en" sz="1600">
                <a:latin typeface="Arial"/>
                <a:ea typeface="Arial"/>
                <a:cs typeface="Arial"/>
                <a:sym typeface="Arial"/>
              </a:rPr>
              <a:t>Language and Wording Improvements</a:t>
            </a:r>
            <a:endParaRPr b="1" sz="16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Simplify wording and replace confusing terms.</a:t>
            </a:r>
            <a:endParaRPr sz="12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Fix casing, spelling.</a:t>
            </a:r>
            <a:endParaRPr sz="12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Improve phrasing of experience questions.</a:t>
            </a:r>
            <a:br>
              <a:rPr lang="en" sz="1200">
                <a:latin typeface="Arial"/>
                <a:ea typeface="Arial"/>
                <a:cs typeface="Arial"/>
                <a:sym typeface="Arial"/>
              </a:rPr>
            </a:br>
            <a:endParaRPr sz="1200">
              <a:latin typeface="Arial"/>
              <a:ea typeface="Arial"/>
              <a:cs typeface="Arial"/>
              <a:sym typeface="Arial"/>
            </a:endParaRPr>
          </a:p>
          <a:p>
            <a:pPr indent="-330200" lvl="0" marL="457200" rtl="0" algn="l">
              <a:lnSpc>
                <a:spcPct val="115000"/>
              </a:lnSpc>
              <a:spcBef>
                <a:spcPts val="0"/>
              </a:spcBef>
              <a:spcAft>
                <a:spcPts val="0"/>
              </a:spcAft>
              <a:buSzPts val="1600"/>
              <a:buChar char="●"/>
            </a:pPr>
            <a:r>
              <a:rPr b="1" lang="en" sz="1600">
                <a:latin typeface="Arial"/>
                <a:ea typeface="Arial"/>
                <a:cs typeface="Arial"/>
                <a:sym typeface="Arial"/>
              </a:rPr>
              <a:t>Visual and Branding Enhancements</a:t>
            </a:r>
            <a:endParaRPr b="1" sz="16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Provide a short brand introduction at the beginning.</a:t>
            </a:r>
            <a:endParaRPr sz="12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Resize HEYTEA logo.</a:t>
            </a:r>
            <a:endParaRPr sz="12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Add product image.</a:t>
            </a:r>
            <a:endParaRPr sz="1200">
              <a:latin typeface="Arial"/>
              <a:ea typeface="Arial"/>
              <a:cs typeface="Arial"/>
              <a:sym typeface="Arial"/>
            </a:endParaRPr>
          </a:p>
        </p:txBody>
      </p:sp>
      <p:pic>
        <p:nvPicPr>
          <p:cNvPr id="283" name="Google Shape;283;p42"/>
          <p:cNvPicPr preferRelativeResize="0"/>
          <p:nvPr/>
        </p:nvPicPr>
        <p:blipFill>
          <a:blip r:embed="rId3">
            <a:alphaModFix/>
          </a:blip>
          <a:stretch>
            <a:fillRect/>
          </a:stretch>
        </p:blipFill>
        <p:spPr>
          <a:xfrm>
            <a:off x="5389050" y="207850"/>
            <a:ext cx="2927600" cy="1911900"/>
          </a:xfrm>
          <a:prstGeom prst="rect">
            <a:avLst/>
          </a:prstGeom>
          <a:noFill/>
          <a:ln>
            <a:noFill/>
          </a:ln>
        </p:spPr>
      </p:pic>
      <p:pic>
        <p:nvPicPr>
          <p:cNvPr id="284" name="Google Shape;284;p42"/>
          <p:cNvPicPr preferRelativeResize="0"/>
          <p:nvPr/>
        </p:nvPicPr>
        <p:blipFill>
          <a:blip r:embed="rId4">
            <a:alphaModFix/>
          </a:blip>
          <a:stretch>
            <a:fillRect/>
          </a:stretch>
        </p:blipFill>
        <p:spPr>
          <a:xfrm>
            <a:off x="5389050" y="2294550"/>
            <a:ext cx="2927601" cy="25448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288" name="Shape 288"/>
        <p:cNvGrpSpPr/>
        <p:nvPr/>
      </p:nvGrpSpPr>
      <p:grpSpPr>
        <a:xfrm>
          <a:off x="0" y="0"/>
          <a:ext cx="0" cy="0"/>
          <a:chOff x="0" y="0"/>
          <a:chExt cx="0" cy="0"/>
        </a:xfrm>
      </p:grpSpPr>
      <p:sp>
        <p:nvSpPr>
          <p:cNvPr id="289" name="Google Shape;289;p43"/>
          <p:cNvSpPr txBox="1"/>
          <p:nvPr>
            <p:ph type="title"/>
          </p:nvPr>
        </p:nvSpPr>
        <p:spPr>
          <a:xfrm>
            <a:off x="342975" y="0"/>
            <a:ext cx="2472900" cy="5403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1E1E1E"/>
              </a:buClr>
              <a:buSzPts val="2400"/>
              <a:buFont typeface="Calibri"/>
              <a:buNone/>
            </a:pPr>
            <a:r>
              <a:rPr b="1" lang="en" sz="2400">
                <a:solidFill>
                  <a:srgbClr val="1E1E1E"/>
                </a:solidFill>
              </a:rPr>
              <a:t>Data Collection</a:t>
            </a:r>
            <a:endParaRPr/>
          </a:p>
        </p:txBody>
      </p:sp>
      <p:grpSp>
        <p:nvGrpSpPr>
          <p:cNvPr id="290" name="Google Shape;290;p43"/>
          <p:cNvGrpSpPr/>
          <p:nvPr/>
        </p:nvGrpSpPr>
        <p:grpSpPr>
          <a:xfrm>
            <a:off x="2990239" y="345357"/>
            <a:ext cx="2757201" cy="4579241"/>
            <a:chOff x="4760414" y="540275"/>
            <a:chExt cx="3721422" cy="4021817"/>
          </a:xfrm>
        </p:grpSpPr>
        <p:grpSp>
          <p:nvGrpSpPr>
            <p:cNvPr id="291" name="Google Shape;291;p43"/>
            <p:cNvGrpSpPr/>
            <p:nvPr/>
          </p:nvGrpSpPr>
          <p:grpSpPr>
            <a:xfrm>
              <a:off x="4817137" y="540275"/>
              <a:ext cx="3664698" cy="3522621"/>
              <a:chOff x="5162466" y="1210600"/>
              <a:chExt cx="4096466" cy="2904775"/>
            </a:xfrm>
          </p:grpSpPr>
          <p:sp>
            <p:nvSpPr>
              <p:cNvPr id="292" name="Google Shape;292;p4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147 </a:t>
                </a:r>
                <a:endParaRPr b="1"/>
              </a:p>
              <a:p>
                <a:pPr indent="0" lvl="0" marL="0" rtl="0" algn="ctr">
                  <a:spcBef>
                    <a:spcPts val="0"/>
                  </a:spcBef>
                  <a:spcAft>
                    <a:spcPts val="0"/>
                  </a:spcAft>
                  <a:buNone/>
                </a:pPr>
                <a:r>
                  <a:rPr b="1" lang="en"/>
                  <a:t>Responses</a:t>
                </a:r>
                <a:endParaRPr b="1"/>
              </a:p>
            </p:txBody>
          </p:sp>
          <p:sp>
            <p:nvSpPr>
              <p:cNvPr id="293" name="Google Shape;293;p43"/>
              <p:cNvSpPr/>
              <p:nvPr/>
            </p:nvSpPr>
            <p:spPr>
              <a:xfrm>
                <a:off x="5821326" y="1820691"/>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112 </a:t>
                </a:r>
                <a:endParaRPr b="1"/>
              </a:p>
              <a:p>
                <a:pPr indent="0" lvl="0" marL="0" rtl="0" algn="ctr">
                  <a:spcBef>
                    <a:spcPts val="0"/>
                  </a:spcBef>
                  <a:spcAft>
                    <a:spcPts val="0"/>
                  </a:spcAft>
                  <a:buNone/>
                </a:pPr>
                <a:r>
                  <a:rPr b="1" lang="en"/>
                  <a:t>Valid Tracks</a:t>
                </a:r>
                <a:endParaRPr b="1"/>
              </a:p>
            </p:txBody>
          </p:sp>
          <p:sp>
            <p:nvSpPr>
              <p:cNvPr id="294" name="Google Shape;294;p43"/>
              <p:cNvSpPr/>
              <p:nvPr/>
            </p:nvSpPr>
            <p:spPr>
              <a:xfrm>
                <a:off x="6164065" y="2450580"/>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112 </a:t>
                </a:r>
                <a:endParaRPr b="1">
                  <a:solidFill>
                    <a:schemeClr val="lt1"/>
                  </a:solidFill>
                </a:endParaRPr>
              </a:p>
              <a:p>
                <a:pPr indent="0" lvl="0" marL="0" rtl="0" algn="ctr">
                  <a:spcBef>
                    <a:spcPts val="0"/>
                  </a:spcBef>
                  <a:spcAft>
                    <a:spcPts val="0"/>
                  </a:spcAft>
                  <a:buNone/>
                </a:pPr>
                <a:r>
                  <a:rPr b="1" lang="en">
                    <a:solidFill>
                      <a:schemeClr val="lt1"/>
                    </a:solidFill>
                  </a:rPr>
                  <a:t>Tracks</a:t>
                </a:r>
                <a:endParaRPr b="1">
                  <a:solidFill>
                    <a:schemeClr val="lt1"/>
                  </a:solidFill>
                </a:endParaRPr>
              </a:p>
            </p:txBody>
          </p:sp>
          <p:sp>
            <p:nvSpPr>
              <p:cNvPr id="295" name="Google Shape;295;p43"/>
              <p:cNvSpPr/>
              <p:nvPr/>
            </p:nvSpPr>
            <p:spPr>
              <a:xfrm>
                <a:off x="6502978" y="3068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78</a:t>
                </a:r>
                <a:endParaRPr b="1">
                  <a:solidFill>
                    <a:schemeClr val="lt1"/>
                  </a:solidFill>
                </a:endParaRPr>
              </a:p>
              <a:p>
                <a:pPr indent="0" lvl="0" marL="0" rtl="0" algn="ctr">
                  <a:spcBef>
                    <a:spcPts val="0"/>
                  </a:spcBef>
                  <a:spcAft>
                    <a:spcPts val="0"/>
                  </a:spcAft>
                  <a:buNone/>
                </a:pPr>
                <a:r>
                  <a:rPr b="1" lang="en">
                    <a:solidFill>
                      <a:schemeClr val="lt1"/>
                    </a:solidFill>
                  </a:rPr>
                  <a:t>Users</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p:txBody>
          </p:sp>
          <p:cxnSp>
            <p:nvCxnSpPr>
              <p:cNvPr id="296" name="Google Shape;296;p43"/>
              <p:cNvCxnSpPr/>
              <p:nvPr/>
            </p:nvCxnSpPr>
            <p:spPr>
              <a:xfrm>
                <a:off x="5162466" y="2379600"/>
                <a:ext cx="1009200" cy="3000"/>
              </a:xfrm>
              <a:prstGeom prst="straightConnector1">
                <a:avLst/>
              </a:prstGeom>
              <a:noFill/>
              <a:ln cap="flat" cmpd="sng" w="19050">
                <a:solidFill>
                  <a:srgbClr val="869FB2"/>
                </a:solidFill>
                <a:prstDash val="solid"/>
                <a:round/>
                <a:headEnd len="med" w="med" type="oval"/>
                <a:tailEnd len="med" w="med" type="none"/>
              </a:ln>
            </p:spPr>
          </p:cxnSp>
          <p:cxnSp>
            <p:nvCxnSpPr>
              <p:cNvPr id="297" name="Google Shape;297;p43"/>
              <p:cNvCxnSpPr/>
              <p:nvPr/>
            </p:nvCxnSpPr>
            <p:spPr>
              <a:xfrm rot="10800000">
                <a:off x="8178632" y="1765680"/>
                <a:ext cx="1080300" cy="4200"/>
              </a:xfrm>
              <a:prstGeom prst="straightConnector1">
                <a:avLst/>
              </a:prstGeom>
              <a:noFill/>
              <a:ln cap="flat" cmpd="sng" w="19050">
                <a:solidFill>
                  <a:srgbClr val="BAC8D3"/>
                </a:solidFill>
                <a:prstDash val="solid"/>
                <a:round/>
                <a:headEnd len="med" w="med" type="oval"/>
                <a:tailEnd len="med" w="med" type="none"/>
              </a:ln>
            </p:spPr>
          </p:cxnSp>
          <p:cxnSp>
            <p:nvCxnSpPr>
              <p:cNvPr id="298" name="Google Shape;298;p4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299" name="Google Shape;299;p43"/>
              <p:cNvCxnSpPr/>
              <p:nvPr/>
            </p:nvCxnSpPr>
            <p:spPr>
              <a:xfrm>
                <a:off x="5400581" y="3624633"/>
                <a:ext cx="1481400" cy="6300"/>
              </a:xfrm>
              <a:prstGeom prst="straightConnector1">
                <a:avLst/>
              </a:prstGeom>
              <a:noFill/>
              <a:ln cap="flat" cmpd="sng" w="19050">
                <a:solidFill>
                  <a:srgbClr val="435D74"/>
                </a:solidFill>
                <a:prstDash val="solid"/>
                <a:round/>
                <a:headEnd len="med" w="med" type="oval"/>
                <a:tailEnd len="med" w="med" type="none"/>
              </a:ln>
            </p:spPr>
          </p:cxnSp>
          <p:sp>
            <p:nvSpPr>
              <p:cNvPr id="300" name="Google Shape;300;p43"/>
              <p:cNvSpPr/>
              <p:nvPr/>
            </p:nvSpPr>
            <p:spPr>
              <a:xfrm>
                <a:off x="6750550"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43"/>
            <p:cNvSpPr txBox="1"/>
            <p:nvPr/>
          </p:nvSpPr>
          <p:spPr>
            <a:xfrm>
              <a:off x="7649932" y="714236"/>
              <a:ext cx="831900" cy="4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libri"/>
                  <a:ea typeface="Calibri"/>
                  <a:cs typeface="Calibri"/>
                  <a:sym typeface="Calibri"/>
                </a:rPr>
                <a:t>Raw Data</a:t>
              </a:r>
              <a:endParaRPr sz="1200">
                <a:solidFill>
                  <a:schemeClr val="dk1"/>
                </a:solidFill>
                <a:latin typeface="Calibri"/>
                <a:ea typeface="Calibri"/>
                <a:cs typeface="Calibri"/>
                <a:sym typeface="Calibri"/>
              </a:endParaRPr>
            </a:p>
          </p:txBody>
        </p:sp>
        <p:sp>
          <p:nvSpPr>
            <p:cNvPr id="302" name="Google Shape;302;p43"/>
            <p:cNvSpPr txBox="1"/>
            <p:nvPr/>
          </p:nvSpPr>
          <p:spPr>
            <a:xfrm>
              <a:off x="4760414" y="1462349"/>
              <a:ext cx="831900" cy="4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libri"/>
                  <a:ea typeface="Calibri"/>
                  <a:cs typeface="Calibri"/>
                  <a:sym typeface="Calibri"/>
                </a:rPr>
                <a:t>Clean</a:t>
              </a:r>
              <a:r>
                <a:rPr b="1" lang="en" sz="1200">
                  <a:solidFill>
                    <a:schemeClr val="dk1"/>
                  </a:solidFill>
                  <a:latin typeface="Calibri"/>
                  <a:ea typeface="Calibri"/>
                  <a:cs typeface="Calibri"/>
                  <a:sym typeface="Calibri"/>
                </a:rPr>
                <a:t> Data</a:t>
              </a:r>
              <a:endParaRPr sz="1200">
                <a:solidFill>
                  <a:schemeClr val="dk1"/>
                </a:solidFill>
                <a:latin typeface="Calibri"/>
                <a:ea typeface="Calibri"/>
                <a:cs typeface="Calibri"/>
                <a:sym typeface="Calibri"/>
              </a:endParaRPr>
            </a:p>
          </p:txBody>
        </p:sp>
        <p:sp>
          <p:nvSpPr>
            <p:cNvPr id="303" name="Google Shape;303;p43"/>
            <p:cNvSpPr txBox="1"/>
            <p:nvPr/>
          </p:nvSpPr>
          <p:spPr>
            <a:xfrm>
              <a:off x="7180874" y="2108051"/>
              <a:ext cx="831900" cy="4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E1E1E"/>
                  </a:solidFill>
                  <a:latin typeface="Calibri"/>
                  <a:ea typeface="Calibri"/>
                  <a:cs typeface="Calibri"/>
                  <a:sym typeface="Calibri"/>
                </a:rPr>
                <a:t>A/B Test Survey</a:t>
              </a:r>
              <a:endParaRPr sz="1200">
                <a:solidFill>
                  <a:srgbClr val="1E1E1E"/>
                </a:solidFill>
                <a:latin typeface="Calibri"/>
                <a:ea typeface="Calibri"/>
                <a:cs typeface="Calibri"/>
                <a:sym typeface="Calibri"/>
              </a:endParaRPr>
            </a:p>
          </p:txBody>
        </p:sp>
        <p:sp>
          <p:nvSpPr>
            <p:cNvPr id="304" name="Google Shape;304;p43"/>
            <p:cNvSpPr txBox="1"/>
            <p:nvPr/>
          </p:nvSpPr>
          <p:spPr>
            <a:xfrm>
              <a:off x="4928336" y="2793128"/>
              <a:ext cx="1309500" cy="68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1"/>
                  </a:solidFill>
                  <a:latin typeface="Calibri"/>
                  <a:ea typeface="Calibri"/>
                  <a:cs typeface="Calibri"/>
                  <a:sym typeface="Calibri"/>
                </a:rPr>
                <a:t>Consumer Satisfaction Survey</a:t>
              </a:r>
              <a:endParaRPr sz="1200">
                <a:solidFill>
                  <a:schemeClr val="dk1"/>
                </a:solidFill>
                <a:latin typeface="Calibri"/>
                <a:ea typeface="Calibri"/>
                <a:cs typeface="Calibri"/>
                <a:sym typeface="Calibri"/>
              </a:endParaRPr>
            </a:p>
          </p:txBody>
        </p:sp>
        <p:sp>
          <p:nvSpPr>
            <p:cNvPr id="305" name="Google Shape;305;p43"/>
            <p:cNvSpPr txBox="1"/>
            <p:nvPr/>
          </p:nvSpPr>
          <p:spPr>
            <a:xfrm>
              <a:off x="5750647" y="4062892"/>
              <a:ext cx="1481100" cy="4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Further Analysis</a:t>
              </a:r>
              <a:endParaRPr>
                <a:solidFill>
                  <a:schemeClr val="dk1"/>
                </a:solidFill>
                <a:latin typeface="Calibri"/>
                <a:ea typeface="Calibri"/>
                <a:cs typeface="Calibri"/>
                <a:sym typeface="Calibri"/>
              </a:endParaRPr>
            </a:p>
          </p:txBody>
        </p:sp>
      </p:grpSp>
      <p:sp>
        <p:nvSpPr>
          <p:cNvPr id="306" name="Google Shape;306;p43"/>
          <p:cNvSpPr txBox="1"/>
          <p:nvPr>
            <p:ph idx="1" type="body"/>
          </p:nvPr>
        </p:nvSpPr>
        <p:spPr>
          <a:xfrm>
            <a:off x="200775" y="560200"/>
            <a:ext cx="2757300" cy="4364400"/>
          </a:xfrm>
          <a:prstGeom prst="rect">
            <a:avLst/>
          </a:prstGeom>
          <a:noFill/>
          <a:ln>
            <a:noFill/>
          </a:ln>
        </p:spPr>
        <p:txBody>
          <a:bodyPr anchorCtr="0" anchor="t" bIns="34275" lIns="68575" spcFirstLastPara="1" rIns="68575" wrap="square" tIns="34275">
            <a:noAutofit/>
          </a:bodyPr>
          <a:lstStyle/>
          <a:p>
            <a:pPr indent="-336550" lvl="0" marL="457200" rtl="0" algn="l">
              <a:lnSpc>
                <a:spcPct val="115000"/>
              </a:lnSpc>
              <a:spcBef>
                <a:spcPts val="1200"/>
              </a:spcBef>
              <a:spcAft>
                <a:spcPts val="0"/>
              </a:spcAft>
              <a:buSzPts val="1700"/>
              <a:buChar char="●"/>
            </a:pPr>
            <a:r>
              <a:rPr b="1" lang="en" sz="1600">
                <a:latin typeface="Arial"/>
                <a:ea typeface="Arial"/>
                <a:cs typeface="Arial"/>
                <a:sym typeface="Arial"/>
              </a:rPr>
              <a:t>Sampling Method</a:t>
            </a:r>
            <a:br>
              <a:rPr b="1" lang="en" sz="1200"/>
            </a:br>
            <a:r>
              <a:rPr b="1" lang="en" sz="1200">
                <a:latin typeface="Arial"/>
                <a:ea typeface="Arial"/>
                <a:cs typeface="Arial"/>
                <a:sym typeface="Arial"/>
              </a:rPr>
              <a:t>Purposive Convenience Sampling: </a:t>
            </a:r>
            <a:br>
              <a:rPr lang="en" sz="1200">
                <a:latin typeface="Arial"/>
                <a:ea typeface="Arial"/>
                <a:cs typeface="Arial"/>
                <a:sym typeface="Arial"/>
              </a:rPr>
            </a:br>
            <a:r>
              <a:rPr lang="en" sz="1200">
                <a:latin typeface="Arial"/>
                <a:ea typeface="Arial"/>
                <a:cs typeface="Arial"/>
                <a:sym typeface="Arial"/>
              </a:rPr>
              <a:t>Mainly targeting Chinese international students via Social Media and Residential Communities.</a:t>
            </a:r>
            <a:br>
              <a:rPr lang="en" sz="1200">
                <a:latin typeface="Arial"/>
                <a:ea typeface="Arial"/>
                <a:cs typeface="Arial"/>
                <a:sym typeface="Arial"/>
              </a:rPr>
            </a:br>
            <a:endParaRPr sz="1200">
              <a:latin typeface="Arial"/>
              <a:ea typeface="Arial"/>
              <a:cs typeface="Arial"/>
              <a:sym typeface="Arial"/>
            </a:endParaRPr>
          </a:p>
          <a:p>
            <a:pPr indent="-330200" lvl="0" marL="457200" rtl="0" algn="l">
              <a:lnSpc>
                <a:spcPct val="115000"/>
              </a:lnSpc>
              <a:spcBef>
                <a:spcPts val="0"/>
              </a:spcBef>
              <a:spcAft>
                <a:spcPts val="0"/>
              </a:spcAft>
              <a:buSzPts val="1600"/>
              <a:buChar char="●"/>
            </a:pPr>
            <a:r>
              <a:rPr b="1" lang="en" sz="1600">
                <a:latin typeface="Arial"/>
                <a:ea typeface="Arial"/>
                <a:cs typeface="Arial"/>
                <a:sym typeface="Arial"/>
              </a:rPr>
              <a:t>Data Cleaning Principle </a:t>
            </a:r>
            <a:br>
              <a:rPr b="1" lang="en" sz="1600">
                <a:latin typeface="Arial"/>
                <a:ea typeface="Arial"/>
                <a:cs typeface="Arial"/>
                <a:sym typeface="Arial"/>
              </a:rPr>
            </a:br>
            <a:r>
              <a:rPr b="1" lang="en" sz="1200">
                <a:latin typeface="Arial"/>
                <a:ea typeface="Arial"/>
                <a:cs typeface="Arial"/>
                <a:sym typeface="Arial"/>
              </a:rPr>
              <a:t>Who we ruled out:</a:t>
            </a:r>
            <a:endParaRPr b="1" sz="16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Unfinished </a:t>
            </a:r>
            <a:r>
              <a:rPr lang="en" sz="1200">
                <a:latin typeface="Arial"/>
                <a:ea typeface="Arial"/>
                <a:cs typeface="Arial"/>
                <a:sym typeface="Arial"/>
              </a:rPr>
              <a:t>Respondents</a:t>
            </a:r>
            <a:endParaRPr sz="12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Respondents outside the Greater Boston Area</a:t>
            </a:r>
            <a:r>
              <a:rPr lang="en" sz="1200">
                <a:latin typeface="Arial"/>
                <a:ea typeface="Arial"/>
                <a:cs typeface="Arial"/>
                <a:sym typeface="Arial"/>
              </a:rPr>
              <a:t>.</a:t>
            </a:r>
            <a:endParaRPr sz="12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200">
                <a:latin typeface="Arial"/>
                <a:ea typeface="Arial"/>
                <a:cs typeface="Arial"/>
                <a:sym typeface="Arial"/>
              </a:rPr>
              <a:t>Outliers like taking more than 15 minutes to finish the Survey</a:t>
            </a:r>
            <a:r>
              <a:rPr lang="en" sz="1200">
                <a:latin typeface="Arial"/>
                <a:ea typeface="Arial"/>
                <a:cs typeface="Arial"/>
                <a:sym typeface="Arial"/>
              </a:rPr>
              <a:t>.</a:t>
            </a:r>
            <a:br>
              <a:rPr lang="en" sz="1200">
                <a:latin typeface="Arial"/>
                <a:ea typeface="Arial"/>
                <a:cs typeface="Arial"/>
                <a:sym typeface="Arial"/>
              </a:rPr>
            </a:br>
            <a:endParaRPr sz="1200">
              <a:latin typeface="Arial"/>
              <a:ea typeface="Arial"/>
              <a:cs typeface="Arial"/>
              <a:sym typeface="Arial"/>
            </a:endParaRPr>
          </a:p>
        </p:txBody>
      </p:sp>
      <p:pic>
        <p:nvPicPr>
          <p:cNvPr id="307" name="Google Shape;307;p43"/>
          <p:cNvPicPr preferRelativeResize="0"/>
          <p:nvPr/>
        </p:nvPicPr>
        <p:blipFill>
          <a:blip r:embed="rId3">
            <a:alphaModFix/>
          </a:blip>
          <a:stretch>
            <a:fillRect/>
          </a:stretch>
        </p:blipFill>
        <p:spPr>
          <a:xfrm>
            <a:off x="5921800" y="2833600"/>
            <a:ext cx="3057002" cy="2091005"/>
          </a:xfrm>
          <a:prstGeom prst="rect">
            <a:avLst/>
          </a:prstGeom>
          <a:noFill/>
          <a:ln>
            <a:noFill/>
          </a:ln>
        </p:spPr>
      </p:pic>
      <p:pic>
        <p:nvPicPr>
          <p:cNvPr id="308" name="Google Shape;308;p43"/>
          <p:cNvPicPr preferRelativeResize="0"/>
          <p:nvPr/>
        </p:nvPicPr>
        <p:blipFill>
          <a:blip r:embed="rId4">
            <a:alphaModFix/>
          </a:blip>
          <a:stretch>
            <a:fillRect/>
          </a:stretch>
        </p:blipFill>
        <p:spPr>
          <a:xfrm>
            <a:off x="5921788" y="263225"/>
            <a:ext cx="3057003" cy="2474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12" name="Shape 312"/>
        <p:cNvGrpSpPr/>
        <p:nvPr/>
      </p:nvGrpSpPr>
      <p:grpSpPr>
        <a:xfrm>
          <a:off x="0" y="0"/>
          <a:ext cx="0" cy="0"/>
          <a:chOff x="0" y="0"/>
          <a:chExt cx="0" cy="0"/>
        </a:xfrm>
      </p:grpSpPr>
      <p:sp>
        <p:nvSpPr>
          <p:cNvPr id="313" name="Google Shape;313;p44"/>
          <p:cNvSpPr txBox="1"/>
          <p:nvPr>
            <p:ph type="title"/>
          </p:nvPr>
        </p:nvSpPr>
        <p:spPr>
          <a:xfrm>
            <a:off x="342975" y="0"/>
            <a:ext cx="5414400" cy="7170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1E1E1E"/>
              </a:buClr>
              <a:buSzPts val="2400"/>
              <a:buFont typeface="Calibri"/>
              <a:buNone/>
            </a:pPr>
            <a:r>
              <a:rPr b="1" lang="en" sz="2400">
                <a:solidFill>
                  <a:srgbClr val="1E1E1E"/>
                </a:solidFill>
              </a:rPr>
              <a:t>Respondent Demographics Overview</a:t>
            </a:r>
            <a:endParaRPr/>
          </a:p>
        </p:txBody>
      </p:sp>
      <p:sp>
        <p:nvSpPr>
          <p:cNvPr id="314" name="Google Shape;314;p44"/>
          <p:cNvSpPr txBox="1"/>
          <p:nvPr>
            <p:ph idx="1" type="body"/>
          </p:nvPr>
        </p:nvSpPr>
        <p:spPr>
          <a:xfrm>
            <a:off x="342975" y="716950"/>
            <a:ext cx="7700400" cy="1169400"/>
          </a:xfrm>
          <a:prstGeom prst="rect">
            <a:avLst/>
          </a:prstGeom>
          <a:noFill/>
          <a:ln>
            <a:noFill/>
          </a:ln>
        </p:spPr>
        <p:txBody>
          <a:bodyPr anchorCtr="0" anchor="t" bIns="34275" lIns="68575" spcFirstLastPara="1" rIns="68575" wrap="square" tIns="34275">
            <a:noAutofit/>
          </a:bodyPr>
          <a:lstStyle/>
          <a:p>
            <a:pPr indent="-336550" lvl="0" marL="457200" rtl="0" algn="l">
              <a:lnSpc>
                <a:spcPct val="115000"/>
              </a:lnSpc>
              <a:spcBef>
                <a:spcPts val="1200"/>
              </a:spcBef>
              <a:spcAft>
                <a:spcPts val="0"/>
              </a:spcAft>
              <a:buSzPts val="1700"/>
              <a:buChar char="●"/>
            </a:pPr>
            <a:r>
              <a:rPr b="1" lang="en" sz="1200">
                <a:latin typeface="Arial"/>
                <a:ea typeface="Arial"/>
                <a:cs typeface="Arial"/>
                <a:sym typeface="Arial"/>
              </a:rPr>
              <a:t>Current Status:</a:t>
            </a:r>
            <a:r>
              <a:rPr lang="en" sz="1200">
                <a:latin typeface="Arial"/>
                <a:ea typeface="Arial"/>
                <a:cs typeface="Arial"/>
                <a:sym typeface="Arial"/>
              </a:rPr>
              <a:t> 78.6% are full-time students, 16.1% employed, 5.4% others.</a:t>
            </a:r>
            <a:endParaRPr sz="1200">
              <a:latin typeface="Arial"/>
              <a:ea typeface="Arial"/>
              <a:cs typeface="Arial"/>
              <a:sym typeface="Arial"/>
            </a:endParaRPr>
          </a:p>
          <a:p>
            <a:pPr indent="-336550" lvl="0" marL="457200" rtl="0" algn="l">
              <a:lnSpc>
                <a:spcPct val="115000"/>
              </a:lnSpc>
              <a:spcBef>
                <a:spcPts val="0"/>
              </a:spcBef>
              <a:spcAft>
                <a:spcPts val="0"/>
              </a:spcAft>
              <a:buSzPts val="1700"/>
              <a:buChar char="●"/>
            </a:pPr>
            <a:r>
              <a:rPr b="1" lang="en" sz="1200">
                <a:latin typeface="Arial"/>
                <a:ea typeface="Arial"/>
                <a:cs typeface="Arial"/>
                <a:sym typeface="Arial"/>
              </a:rPr>
              <a:t>Nationality:</a:t>
            </a:r>
            <a:r>
              <a:rPr lang="en" sz="1200">
                <a:latin typeface="Arial"/>
                <a:ea typeface="Arial"/>
                <a:cs typeface="Arial"/>
                <a:sym typeface="Arial"/>
              </a:rPr>
              <a:t> 90.2% are from China, followed by 4.5% from the USA.</a:t>
            </a:r>
            <a:endParaRPr sz="1200">
              <a:latin typeface="Arial"/>
              <a:ea typeface="Arial"/>
              <a:cs typeface="Arial"/>
              <a:sym typeface="Arial"/>
            </a:endParaRPr>
          </a:p>
          <a:p>
            <a:pPr indent="-336550" lvl="0" marL="457200" rtl="0" algn="l">
              <a:lnSpc>
                <a:spcPct val="115000"/>
              </a:lnSpc>
              <a:spcBef>
                <a:spcPts val="0"/>
              </a:spcBef>
              <a:spcAft>
                <a:spcPts val="0"/>
              </a:spcAft>
              <a:buSzPts val="1700"/>
              <a:buChar char="●"/>
            </a:pPr>
            <a:r>
              <a:rPr b="1" lang="en" sz="1200">
                <a:latin typeface="Arial"/>
                <a:ea typeface="Arial"/>
                <a:cs typeface="Arial"/>
                <a:sym typeface="Arial"/>
              </a:rPr>
              <a:t>Gender:</a:t>
            </a:r>
            <a:r>
              <a:rPr lang="en" sz="1200">
                <a:latin typeface="Arial"/>
                <a:ea typeface="Arial"/>
                <a:cs typeface="Arial"/>
                <a:sym typeface="Arial"/>
              </a:rPr>
              <a:t> 56.2% female, 41.1% male, 2.7% others.</a:t>
            </a:r>
            <a:endParaRPr b="1" sz="1700">
              <a:latin typeface="Arial"/>
              <a:ea typeface="Arial"/>
              <a:cs typeface="Arial"/>
              <a:sym typeface="Arial"/>
            </a:endParaRPr>
          </a:p>
          <a:p>
            <a:pPr indent="0" lvl="0" marL="0" rtl="0" algn="l">
              <a:lnSpc>
                <a:spcPct val="115000"/>
              </a:lnSpc>
              <a:spcBef>
                <a:spcPts val="1200"/>
              </a:spcBef>
              <a:spcAft>
                <a:spcPts val="1200"/>
              </a:spcAft>
              <a:buNone/>
            </a:pPr>
            <a:r>
              <a:t/>
            </a:r>
            <a:endParaRPr b="1" sz="1600">
              <a:latin typeface="Arial"/>
              <a:ea typeface="Arial"/>
              <a:cs typeface="Arial"/>
              <a:sym typeface="Arial"/>
            </a:endParaRPr>
          </a:p>
        </p:txBody>
      </p:sp>
      <p:pic>
        <p:nvPicPr>
          <p:cNvPr id="315" name="Google Shape;315;p44"/>
          <p:cNvPicPr preferRelativeResize="0"/>
          <p:nvPr/>
        </p:nvPicPr>
        <p:blipFill>
          <a:blip r:embed="rId3">
            <a:alphaModFix/>
          </a:blip>
          <a:stretch>
            <a:fillRect/>
          </a:stretch>
        </p:blipFill>
        <p:spPr>
          <a:xfrm>
            <a:off x="3361623" y="1886225"/>
            <a:ext cx="2646664" cy="2778722"/>
          </a:xfrm>
          <a:prstGeom prst="rect">
            <a:avLst/>
          </a:prstGeom>
          <a:noFill/>
          <a:ln>
            <a:noFill/>
          </a:ln>
        </p:spPr>
      </p:pic>
      <p:pic>
        <p:nvPicPr>
          <p:cNvPr id="316" name="Google Shape;316;p44"/>
          <p:cNvPicPr preferRelativeResize="0"/>
          <p:nvPr/>
        </p:nvPicPr>
        <p:blipFill>
          <a:blip r:embed="rId4">
            <a:alphaModFix/>
          </a:blip>
          <a:stretch>
            <a:fillRect/>
          </a:stretch>
        </p:blipFill>
        <p:spPr>
          <a:xfrm>
            <a:off x="210900" y="1886225"/>
            <a:ext cx="3004345" cy="2778725"/>
          </a:xfrm>
          <a:prstGeom prst="rect">
            <a:avLst/>
          </a:prstGeom>
          <a:noFill/>
          <a:ln>
            <a:noFill/>
          </a:ln>
        </p:spPr>
      </p:pic>
      <p:pic>
        <p:nvPicPr>
          <p:cNvPr id="317" name="Google Shape;317;p44"/>
          <p:cNvPicPr preferRelativeResize="0"/>
          <p:nvPr/>
        </p:nvPicPr>
        <p:blipFill>
          <a:blip r:embed="rId5">
            <a:alphaModFix/>
          </a:blip>
          <a:stretch>
            <a:fillRect/>
          </a:stretch>
        </p:blipFill>
        <p:spPr>
          <a:xfrm>
            <a:off x="6154650" y="1886225"/>
            <a:ext cx="2822763" cy="277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21" name="Shape 321"/>
        <p:cNvGrpSpPr/>
        <p:nvPr/>
      </p:nvGrpSpPr>
      <p:grpSpPr>
        <a:xfrm>
          <a:off x="0" y="0"/>
          <a:ext cx="0" cy="0"/>
          <a:chOff x="0" y="0"/>
          <a:chExt cx="0" cy="0"/>
        </a:xfrm>
      </p:grpSpPr>
      <p:sp>
        <p:nvSpPr>
          <p:cNvPr id="322" name="Google Shape;322;p45"/>
          <p:cNvSpPr txBox="1"/>
          <p:nvPr>
            <p:ph idx="1" type="body"/>
          </p:nvPr>
        </p:nvSpPr>
        <p:spPr>
          <a:xfrm>
            <a:off x="541870" y="2180035"/>
            <a:ext cx="5830800" cy="1125000"/>
          </a:xfrm>
          <a:prstGeom prst="rect">
            <a:avLst/>
          </a:prstGeom>
        </p:spPr>
        <p:txBody>
          <a:bodyPr anchorCtr="0" anchor="t" bIns="34275" lIns="68575" spcFirstLastPara="1" rIns="68575" wrap="square" tIns="34275">
            <a:normAutofit fontScale="62500" lnSpcReduction="20000"/>
          </a:bodyPr>
          <a:lstStyle/>
          <a:p>
            <a:pPr indent="0" lvl="0" marL="0" rtl="0" algn="l">
              <a:spcBef>
                <a:spcPts val="300"/>
              </a:spcBef>
              <a:spcAft>
                <a:spcPts val="0"/>
              </a:spcAft>
              <a:buNone/>
            </a:pPr>
            <a:r>
              <a:rPr b="1" lang="en" sz="4800">
                <a:solidFill>
                  <a:schemeClr val="dk1"/>
                </a:solidFill>
              </a:rPr>
              <a:t>Part 1.</a:t>
            </a:r>
            <a:endParaRPr b="1" sz="4800">
              <a:solidFill>
                <a:schemeClr val="dk1"/>
              </a:solidFill>
            </a:endParaRPr>
          </a:p>
          <a:p>
            <a:pPr indent="0" lvl="0" marL="0" rtl="0" algn="l">
              <a:spcBef>
                <a:spcPts val="300"/>
              </a:spcBef>
              <a:spcAft>
                <a:spcPts val="0"/>
              </a:spcAft>
              <a:buNone/>
            </a:pPr>
            <a:r>
              <a:rPr b="1" lang="en" sz="4800"/>
              <a:t>A/B Testing</a:t>
            </a:r>
            <a:endParaRPr b="1" sz="4800"/>
          </a:p>
          <a:p>
            <a:pPr indent="0" lvl="0" marL="0" rtl="0" algn="l">
              <a:spcBef>
                <a:spcPts val="300"/>
              </a:spcBef>
              <a:spcAft>
                <a:spcPts val="0"/>
              </a:spcAft>
              <a:buNone/>
            </a:pPr>
            <a:r>
              <a:t/>
            </a:r>
            <a:endParaRPr b="1"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26" name="Shape 326"/>
        <p:cNvGrpSpPr/>
        <p:nvPr/>
      </p:nvGrpSpPr>
      <p:grpSpPr>
        <a:xfrm>
          <a:off x="0" y="0"/>
          <a:ext cx="0" cy="0"/>
          <a:chOff x="0" y="0"/>
          <a:chExt cx="0" cy="0"/>
        </a:xfrm>
      </p:grpSpPr>
      <p:sp>
        <p:nvSpPr>
          <p:cNvPr id="327" name="Google Shape;327;p46"/>
          <p:cNvSpPr txBox="1"/>
          <p:nvPr>
            <p:ph type="title"/>
          </p:nvPr>
        </p:nvSpPr>
        <p:spPr>
          <a:xfrm>
            <a:off x="342975" y="0"/>
            <a:ext cx="3579900" cy="5403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1E1E1E"/>
              </a:buClr>
              <a:buSzPts val="2400"/>
              <a:buFont typeface="Calibri"/>
              <a:buNone/>
            </a:pPr>
            <a:r>
              <a:rPr b="1" lang="en" sz="2400">
                <a:solidFill>
                  <a:srgbClr val="1E1E1E"/>
                </a:solidFill>
              </a:rPr>
              <a:t>Exploratory Data Analysis</a:t>
            </a:r>
            <a:endParaRPr/>
          </a:p>
        </p:txBody>
      </p:sp>
      <p:sp>
        <p:nvSpPr>
          <p:cNvPr id="328" name="Google Shape;328;p46"/>
          <p:cNvSpPr txBox="1"/>
          <p:nvPr>
            <p:ph idx="1" type="body"/>
          </p:nvPr>
        </p:nvSpPr>
        <p:spPr>
          <a:xfrm>
            <a:off x="342975" y="716950"/>
            <a:ext cx="4853400" cy="4364400"/>
          </a:xfrm>
          <a:prstGeom prst="rect">
            <a:avLst/>
          </a:prstGeom>
          <a:noFill/>
          <a:ln>
            <a:noFill/>
          </a:ln>
        </p:spPr>
        <p:txBody>
          <a:bodyPr anchorCtr="0" anchor="t" bIns="34275" lIns="68575" spcFirstLastPara="1" rIns="68575" wrap="square" tIns="34275">
            <a:noAutofit/>
          </a:bodyPr>
          <a:lstStyle/>
          <a:p>
            <a:pPr indent="-330200" lvl="0" marL="457200" rtl="0" algn="l">
              <a:lnSpc>
                <a:spcPct val="115000"/>
              </a:lnSpc>
              <a:spcBef>
                <a:spcPts val="1200"/>
              </a:spcBef>
              <a:spcAft>
                <a:spcPts val="0"/>
              </a:spcAft>
              <a:buSzPts val="1600"/>
              <a:buFont typeface="Arial"/>
              <a:buChar char="●"/>
            </a:pPr>
            <a:r>
              <a:rPr b="1" lang="en" sz="1600">
                <a:latin typeface="Arial"/>
                <a:ea typeface="Arial"/>
                <a:cs typeface="Arial"/>
                <a:sym typeface="Arial"/>
              </a:rPr>
              <a:t>Pt.1 </a:t>
            </a:r>
            <a:r>
              <a:rPr b="1" lang="en" sz="1600">
                <a:latin typeface="Arial"/>
                <a:ea typeface="Arial"/>
                <a:cs typeface="Arial"/>
                <a:sym typeface="Arial"/>
              </a:rPr>
              <a:t>A/B Test Survey Outcome</a:t>
            </a:r>
            <a:r>
              <a:rPr b="1" lang="en" sz="1600">
                <a:latin typeface="Arial"/>
                <a:ea typeface="Arial"/>
                <a:cs typeface="Arial"/>
                <a:sym typeface="Arial"/>
              </a:rPr>
              <a:t>：</a:t>
            </a:r>
            <a:endParaRPr b="1" sz="1600">
              <a:latin typeface="Arial"/>
              <a:ea typeface="Arial"/>
              <a:cs typeface="Arial"/>
              <a:sym typeface="Arial"/>
            </a:endParaRPr>
          </a:p>
          <a:p>
            <a:pPr indent="-298450" lvl="1" marL="914400" rtl="0" algn="l">
              <a:lnSpc>
                <a:spcPct val="115000"/>
              </a:lnSpc>
              <a:spcBef>
                <a:spcPts val="0"/>
              </a:spcBef>
              <a:spcAft>
                <a:spcPts val="0"/>
              </a:spcAft>
              <a:buSzPts val="1100"/>
              <a:buAutoNum type="alphaLcPeriod"/>
            </a:pPr>
            <a:r>
              <a:rPr lang="en" sz="1100">
                <a:latin typeface="Arial"/>
                <a:ea typeface="Arial"/>
                <a:cs typeface="Arial"/>
                <a:sym typeface="Arial"/>
              </a:rPr>
              <a:t>Distribution of channels through which users receive offer information: </a:t>
            </a:r>
            <a:r>
              <a:rPr b="1" lang="en" sz="1100">
                <a:latin typeface="Arial"/>
                <a:ea typeface="Arial"/>
                <a:cs typeface="Arial"/>
                <a:sym typeface="Arial"/>
              </a:rPr>
              <a:t>Red Notes is the top source, followed by friend recommendations.</a:t>
            </a:r>
            <a:br>
              <a:rPr b="1" lang="en" sz="1100">
                <a:latin typeface="Arial"/>
                <a:ea typeface="Arial"/>
                <a:cs typeface="Arial"/>
                <a:sym typeface="Arial"/>
              </a:rPr>
            </a:br>
            <a:endParaRPr b="1" sz="1100">
              <a:latin typeface="Arial"/>
              <a:ea typeface="Arial"/>
              <a:cs typeface="Arial"/>
              <a:sym typeface="Arial"/>
            </a:endParaRPr>
          </a:p>
          <a:p>
            <a:pPr indent="-304800" lvl="1" marL="914400" rtl="0" algn="l">
              <a:lnSpc>
                <a:spcPct val="115000"/>
              </a:lnSpc>
              <a:spcBef>
                <a:spcPts val="0"/>
              </a:spcBef>
              <a:spcAft>
                <a:spcPts val="0"/>
              </a:spcAft>
              <a:buSzPts val="1200"/>
              <a:buAutoNum type="alphaLcPeriod"/>
            </a:pPr>
            <a:r>
              <a:rPr lang="en" sz="1100">
                <a:latin typeface="Arial"/>
                <a:ea typeface="Arial"/>
                <a:cs typeface="Arial"/>
                <a:sym typeface="Arial"/>
              </a:rPr>
              <a:t>Which type of offers has better effect: </a:t>
            </a:r>
            <a:r>
              <a:rPr b="1" lang="en" sz="1100">
                <a:latin typeface="Arial"/>
                <a:ea typeface="Arial"/>
                <a:cs typeface="Arial"/>
                <a:sym typeface="Arial"/>
              </a:rPr>
              <a:t>The Canvas Bag offer wins Buy-One-Get-One-Free in all four aspects: willingness to order, </a:t>
            </a:r>
            <a:r>
              <a:rPr b="1" lang="en" sz="1100">
                <a:latin typeface="Arial"/>
                <a:ea typeface="Arial"/>
                <a:cs typeface="Arial"/>
                <a:sym typeface="Arial"/>
              </a:rPr>
              <a:t>appealing level, competitiveness, and recommending to friend. </a:t>
            </a:r>
            <a:r>
              <a:rPr b="1" lang="en" sz="1100">
                <a:latin typeface="Arial"/>
                <a:ea typeface="Arial"/>
                <a:cs typeface="Arial"/>
                <a:sym typeface="Arial"/>
              </a:rPr>
              <a:t> </a:t>
            </a:r>
            <a:br>
              <a:rPr b="1" lang="en" sz="1200">
                <a:latin typeface="Arial"/>
                <a:ea typeface="Arial"/>
                <a:cs typeface="Arial"/>
                <a:sym typeface="Arial"/>
              </a:rPr>
            </a:br>
            <a:endParaRPr b="1" sz="1600">
              <a:latin typeface="Arial"/>
              <a:ea typeface="Arial"/>
              <a:cs typeface="Arial"/>
              <a:sym typeface="Arial"/>
            </a:endParaRPr>
          </a:p>
          <a:p>
            <a:pPr indent="-330200" lvl="0" marL="457200" marR="0" rtl="0" algn="l">
              <a:lnSpc>
                <a:spcPct val="115000"/>
              </a:lnSpc>
              <a:spcBef>
                <a:spcPts val="0"/>
              </a:spcBef>
              <a:spcAft>
                <a:spcPts val="0"/>
              </a:spcAft>
              <a:buSzPts val="1600"/>
              <a:buChar char="●"/>
            </a:pPr>
            <a:r>
              <a:rPr b="1" lang="en" sz="1600">
                <a:latin typeface="Arial"/>
                <a:ea typeface="Arial"/>
                <a:cs typeface="Arial"/>
                <a:sym typeface="Arial"/>
              </a:rPr>
              <a:t>Further Analysis</a:t>
            </a:r>
            <a:r>
              <a:rPr b="1" lang="en" sz="1600">
                <a:latin typeface="Arial"/>
                <a:ea typeface="Arial"/>
                <a:cs typeface="Arial"/>
                <a:sym typeface="Arial"/>
              </a:rPr>
              <a:t>：</a:t>
            </a:r>
            <a:endParaRPr b="1" sz="1600">
              <a:latin typeface="Arial"/>
              <a:ea typeface="Arial"/>
              <a:cs typeface="Arial"/>
              <a:sym typeface="Arial"/>
            </a:endParaRPr>
          </a:p>
          <a:p>
            <a:pPr indent="-311150" lvl="0" marL="914400" rtl="0" algn="l">
              <a:lnSpc>
                <a:spcPct val="115000"/>
              </a:lnSpc>
              <a:spcBef>
                <a:spcPts val="0"/>
              </a:spcBef>
              <a:spcAft>
                <a:spcPts val="0"/>
              </a:spcAft>
              <a:buSzPts val="1300"/>
              <a:buChar char="•"/>
            </a:pPr>
            <a:r>
              <a:rPr lang="en" sz="1100">
                <a:latin typeface="Times New Roman"/>
                <a:ea typeface="Times New Roman"/>
                <a:cs typeface="Times New Roman"/>
                <a:sym typeface="Times New Roman"/>
              </a:rPr>
              <a:t>Analysis 1: Gender Distribution Across Promotional Offer Groups (Chi-Square Test)</a:t>
            </a:r>
            <a:endParaRPr sz="1100">
              <a:latin typeface="Times New Roman"/>
              <a:ea typeface="Times New Roman"/>
              <a:cs typeface="Times New Roman"/>
              <a:sym typeface="Times New Roman"/>
            </a:endParaRPr>
          </a:p>
          <a:p>
            <a:pPr indent="-311150" lvl="0" marL="914400" rtl="0" algn="l">
              <a:lnSpc>
                <a:spcPct val="115000"/>
              </a:lnSpc>
              <a:spcBef>
                <a:spcPts val="0"/>
              </a:spcBef>
              <a:spcAft>
                <a:spcPts val="0"/>
              </a:spcAft>
              <a:buSzPts val="1300"/>
              <a:buChar char="•"/>
            </a:pPr>
            <a:r>
              <a:rPr lang="en" sz="1100">
                <a:latin typeface="Times New Roman"/>
                <a:ea typeface="Times New Roman"/>
                <a:cs typeface="Times New Roman"/>
                <a:sym typeface="Times New Roman"/>
              </a:rPr>
              <a:t>Analysis 2: Effect of Promotion Type on Likelihood to Place an Order (Independent Samples t-test)</a:t>
            </a:r>
            <a:endParaRPr sz="1100">
              <a:latin typeface="Times New Roman"/>
              <a:ea typeface="Times New Roman"/>
              <a:cs typeface="Times New Roman"/>
              <a:sym typeface="Times New Roman"/>
            </a:endParaRPr>
          </a:p>
          <a:p>
            <a:pPr indent="-298450" lvl="0" marL="9144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Analysis 3: Effect of Promotion Type on Recommendation Rate (Chi-Square Test)</a:t>
            </a:r>
            <a:endParaRPr sz="1100">
              <a:latin typeface="Times New Roman"/>
              <a:ea typeface="Times New Roman"/>
              <a:cs typeface="Times New Roman"/>
              <a:sym typeface="Times New Roman"/>
            </a:endParaRPr>
          </a:p>
          <a:p>
            <a:pPr indent="-298450" lvl="0" marL="9144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Analysis 4: Relationship Between Gender and Recommendation Likelihood (</a:t>
            </a:r>
            <a:r>
              <a:rPr lang="en" sz="1100">
                <a:latin typeface="Times New Roman"/>
                <a:ea typeface="Times New Roman"/>
                <a:cs typeface="Times New Roman"/>
                <a:sym typeface="Times New Roman"/>
              </a:rPr>
              <a:t>Chi-Square Test)</a:t>
            </a:r>
            <a:endParaRPr b="1" sz="1500">
              <a:latin typeface="Arial"/>
              <a:ea typeface="Arial"/>
              <a:cs typeface="Arial"/>
              <a:sym typeface="Arial"/>
            </a:endParaRPr>
          </a:p>
        </p:txBody>
      </p:sp>
      <p:pic>
        <p:nvPicPr>
          <p:cNvPr id="329" name="Google Shape;329;p46"/>
          <p:cNvPicPr preferRelativeResize="0"/>
          <p:nvPr/>
        </p:nvPicPr>
        <p:blipFill>
          <a:blip r:embed="rId3">
            <a:alphaModFix/>
          </a:blip>
          <a:stretch>
            <a:fillRect/>
          </a:stretch>
        </p:blipFill>
        <p:spPr>
          <a:xfrm>
            <a:off x="5320875" y="1005225"/>
            <a:ext cx="3579899" cy="31330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0EB"/>
        </a:solidFill>
      </p:bgPr>
    </p:bg>
    <p:spTree>
      <p:nvGrpSpPr>
        <p:cNvPr id="333" name="Shape 333"/>
        <p:cNvGrpSpPr/>
        <p:nvPr/>
      </p:nvGrpSpPr>
      <p:grpSpPr>
        <a:xfrm>
          <a:off x="0" y="0"/>
          <a:ext cx="0" cy="0"/>
          <a:chOff x="0" y="0"/>
          <a:chExt cx="0" cy="0"/>
        </a:xfrm>
      </p:grpSpPr>
      <p:sp>
        <p:nvSpPr>
          <p:cNvPr id="334" name="Google Shape;334;p47"/>
          <p:cNvSpPr txBox="1"/>
          <p:nvPr/>
        </p:nvSpPr>
        <p:spPr>
          <a:xfrm>
            <a:off x="857250" y="254000"/>
            <a:ext cx="22755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BOGO</a:t>
            </a:r>
            <a:endParaRPr b="1" sz="2400">
              <a:solidFill>
                <a:schemeClr val="dk1"/>
              </a:solidFill>
              <a:latin typeface="Calibri"/>
              <a:ea typeface="Calibri"/>
              <a:cs typeface="Calibri"/>
              <a:sym typeface="Calibri"/>
            </a:endParaRPr>
          </a:p>
        </p:txBody>
      </p:sp>
      <p:sp>
        <p:nvSpPr>
          <p:cNvPr id="335" name="Google Shape;335;p47"/>
          <p:cNvSpPr txBox="1"/>
          <p:nvPr/>
        </p:nvSpPr>
        <p:spPr>
          <a:xfrm>
            <a:off x="6124538" y="254000"/>
            <a:ext cx="22755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Canvas Bag</a:t>
            </a:r>
            <a:endParaRPr b="1" sz="2400">
              <a:solidFill>
                <a:schemeClr val="dk1"/>
              </a:solidFill>
              <a:latin typeface="Calibri"/>
              <a:ea typeface="Calibri"/>
              <a:cs typeface="Calibri"/>
              <a:sym typeface="Calibri"/>
            </a:endParaRPr>
          </a:p>
        </p:txBody>
      </p:sp>
      <p:sp>
        <p:nvSpPr>
          <p:cNvPr id="336" name="Google Shape;336;p47"/>
          <p:cNvSpPr txBox="1"/>
          <p:nvPr/>
        </p:nvSpPr>
        <p:spPr>
          <a:xfrm>
            <a:off x="3804450" y="1528225"/>
            <a:ext cx="15351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Calibri"/>
                <a:ea typeface="Calibri"/>
                <a:cs typeface="Calibri"/>
                <a:sym typeface="Calibri"/>
              </a:rPr>
              <a:t>Willingness to order</a:t>
            </a:r>
            <a:endParaRPr sz="2100">
              <a:solidFill>
                <a:schemeClr val="dk1"/>
              </a:solidFill>
              <a:latin typeface="Calibri"/>
              <a:ea typeface="Calibri"/>
              <a:cs typeface="Calibri"/>
              <a:sym typeface="Calibri"/>
            </a:endParaRPr>
          </a:p>
        </p:txBody>
      </p:sp>
      <p:sp>
        <p:nvSpPr>
          <p:cNvPr id="337" name="Google Shape;337;p47"/>
          <p:cNvSpPr txBox="1"/>
          <p:nvPr/>
        </p:nvSpPr>
        <p:spPr>
          <a:xfrm>
            <a:off x="3804450" y="254000"/>
            <a:ext cx="15351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Calibri"/>
                <a:ea typeface="Calibri"/>
                <a:cs typeface="Calibri"/>
                <a:sym typeface="Calibri"/>
              </a:rPr>
              <a:t>VS</a:t>
            </a:r>
            <a:endParaRPr b="1" sz="2100">
              <a:solidFill>
                <a:schemeClr val="dk1"/>
              </a:solidFill>
              <a:latin typeface="Calibri"/>
              <a:ea typeface="Calibri"/>
              <a:cs typeface="Calibri"/>
              <a:sym typeface="Calibri"/>
            </a:endParaRPr>
          </a:p>
        </p:txBody>
      </p:sp>
      <p:pic>
        <p:nvPicPr>
          <p:cNvPr id="338" name="Google Shape;338;p47"/>
          <p:cNvPicPr preferRelativeResize="0"/>
          <p:nvPr/>
        </p:nvPicPr>
        <p:blipFill>
          <a:blip r:embed="rId3">
            <a:alphaModFix/>
          </a:blip>
          <a:stretch>
            <a:fillRect/>
          </a:stretch>
        </p:blipFill>
        <p:spPr>
          <a:xfrm>
            <a:off x="5280836" y="878400"/>
            <a:ext cx="3751277" cy="2116675"/>
          </a:xfrm>
          <a:prstGeom prst="rect">
            <a:avLst/>
          </a:prstGeom>
          <a:noFill/>
          <a:ln>
            <a:noFill/>
          </a:ln>
        </p:spPr>
      </p:pic>
      <p:pic>
        <p:nvPicPr>
          <p:cNvPr id="339" name="Google Shape;339;p47"/>
          <p:cNvPicPr preferRelativeResize="0"/>
          <p:nvPr/>
        </p:nvPicPr>
        <p:blipFill>
          <a:blip r:embed="rId4">
            <a:alphaModFix/>
          </a:blip>
          <a:stretch>
            <a:fillRect/>
          </a:stretch>
        </p:blipFill>
        <p:spPr>
          <a:xfrm>
            <a:off x="194413" y="878400"/>
            <a:ext cx="3601175" cy="2116674"/>
          </a:xfrm>
          <a:prstGeom prst="rect">
            <a:avLst/>
          </a:prstGeom>
          <a:noFill/>
          <a:ln>
            <a:noFill/>
          </a:ln>
        </p:spPr>
      </p:pic>
      <p:pic>
        <p:nvPicPr>
          <p:cNvPr id="340" name="Google Shape;340;p47"/>
          <p:cNvPicPr preferRelativeResize="0"/>
          <p:nvPr/>
        </p:nvPicPr>
        <p:blipFill>
          <a:blip r:embed="rId5">
            <a:alphaModFix/>
          </a:blip>
          <a:stretch>
            <a:fillRect/>
          </a:stretch>
        </p:blipFill>
        <p:spPr>
          <a:xfrm>
            <a:off x="156175" y="3132575"/>
            <a:ext cx="3601174" cy="1775464"/>
          </a:xfrm>
          <a:prstGeom prst="rect">
            <a:avLst/>
          </a:prstGeom>
          <a:noFill/>
          <a:ln>
            <a:noFill/>
          </a:ln>
        </p:spPr>
      </p:pic>
      <p:pic>
        <p:nvPicPr>
          <p:cNvPr id="341" name="Google Shape;341;p47"/>
          <p:cNvPicPr preferRelativeResize="0"/>
          <p:nvPr/>
        </p:nvPicPr>
        <p:blipFill>
          <a:blip r:embed="rId6">
            <a:alphaModFix/>
          </a:blip>
          <a:stretch>
            <a:fillRect/>
          </a:stretch>
        </p:blipFill>
        <p:spPr>
          <a:xfrm>
            <a:off x="5280825" y="3132575"/>
            <a:ext cx="3751300" cy="1887308"/>
          </a:xfrm>
          <a:prstGeom prst="rect">
            <a:avLst/>
          </a:prstGeom>
          <a:noFill/>
          <a:ln>
            <a:noFill/>
          </a:ln>
        </p:spPr>
      </p:pic>
      <p:sp>
        <p:nvSpPr>
          <p:cNvPr id="342" name="Google Shape;342;p47"/>
          <p:cNvSpPr txBox="1"/>
          <p:nvPr/>
        </p:nvSpPr>
        <p:spPr>
          <a:xfrm>
            <a:off x="3757350" y="3733775"/>
            <a:ext cx="15822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Calibri"/>
                <a:ea typeface="Calibri"/>
                <a:cs typeface="Calibri"/>
                <a:sym typeface="Calibri"/>
              </a:rPr>
              <a:t>Appealing level</a:t>
            </a:r>
            <a:endParaRPr sz="21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